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48"/>
  </p:notesMasterIdLst>
  <p:sldIdLst>
    <p:sldId id="463" r:id="rId4"/>
    <p:sldId id="705" r:id="rId5"/>
    <p:sldId id="620" r:id="rId6"/>
    <p:sldId id="597" r:id="rId7"/>
    <p:sldId id="630" r:id="rId8"/>
    <p:sldId id="764" r:id="rId9"/>
    <p:sldId id="757" r:id="rId10"/>
    <p:sldId id="756" r:id="rId11"/>
    <p:sldId id="816" r:id="rId12"/>
    <p:sldId id="696" r:id="rId13"/>
    <p:sldId id="706" r:id="rId14"/>
    <p:sldId id="766" r:id="rId15"/>
    <p:sldId id="767" r:id="rId16"/>
    <p:sldId id="802" r:id="rId17"/>
    <p:sldId id="801" r:id="rId18"/>
    <p:sldId id="768" r:id="rId19"/>
    <p:sldId id="809" r:id="rId20"/>
    <p:sldId id="810" r:id="rId21"/>
    <p:sldId id="834" r:id="rId22"/>
    <p:sldId id="811" r:id="rId23"/>
    <p:sldId id="835" r:id="rId24"/>
    <p:sldId id="812" r:id="rId25"/>
    <p:sldId id="813" r:id="rId26"/>
    <p:sldId id="836" r:id="rId27"/>
    <p:sldId id="814" r:id="rId28"/>
    <p:sldId id="818" r:id="rId29"/>
    <p:sldId id="815" r:id="rId30"/>
    <p:sldId id="849" r:id="rId31"/>
    <p:sldId id="850" r:id="rId32"/>
    <p:sldId id="851" r:id="rId33"/>
    <p:sldId id="852" r:id="rId34"/>
    <p:sldId id="853" r:id="rId35"/>
    <p:sldId id="854" r:id="rId36"/>
    <p:sldId id="855" r:id="rId37"/>
    <p:sldId id="856" r:id="rId38"/>
    <p:sldId id="857" r:id="rId39"/>
    <p:sldId id="858" r:id="rId40"/>
    <p:sldId id="859" r:id="rId41"/>
    <p:sldId id="860" r:id="rId42"/>
    <p:sldId id="861" r:id="rId43"/>
    <p:sldId id="862" r:id="rId44"/>
    <p:sldId id="863" r:id="rId45"/>
    <p:sldId id="864" r:id="rId46"/>
    <p:sldId id="846" r:id="rId47"/>
  </p:sldIdLst>
  <p:sldSz cx="9144000" cy="6858000" type="screen4x3"/>
  <p:notesSz cx="6813550" cy="9825355"/>
  <p:custDataLst>
    <p:tags r:id="rId52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 userDrawn="1">
          <p15:clr>
            <a:srgbClr val="A4A3A4"/>
          </p15:clr>
        </p15:guide>
        <p15:guide id="2" pos="28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FF00"/>
    <a:srgbClr val="66FFCC"/>
    <a:srgbClr val="009AD0"/>
    <a:srgbClr val="99FFCC"/>
    <a:srgbClr val="C0C0C0"/>
    <a:srgbClr val="EAEAEA"/>
    <a:srgbClr val="CCCC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42"/>
        <p:guide pos="2849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gs" Target="tags/tag77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notesMaster" Target="notesMasters/notesMaster1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7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2750" cy="4905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eaLnBrk="1" fontAlgn="base" hangingPunct="1"/>
            <a:endParaRPr lang="en-US" altLang="x-none" sz="1200" b="0" strike="noStrike" noProof="1" dirty="0"/>
          </a:p>
        </p:txBody>
      </p:sp>
      <p:sp>
        <p:nvSpPr>
          <p:cNvPr id="3075" name="Rectangle 3"/>
          <p:cNvSpPr>
            <a:spLocks noGrp="1"/>
          </p:cNvSpPr>
          <p:nvPr>
            <p:ph type="dt" idx="1"/>
          </p:nvPr>
        </p:nvSpPr>
        <p:spPr>
          <a:xfrm>
            <a:off x="3859213" y="0"/>
            <a:ext cx="2952750" cy="4905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fontAlgn="base" hangingPunct="1"/>
            <a:endParaRPr lang="en-US" altLang="x-none" sz="1200" b="0" strike="noStrike" noProof="1" dirty="0"/>
          </a:p>
        </p:txBody>
      </p:sp>
      <p:sp>
        <p:nvSpPr>
          <p:cNvPr id="2052" name="Rectangle 4"/>
          <p:cNvSpPr>
            <a:spLocks noGrp="1"/>
          </p:cNvSpPr>
          <p:nvPr>
            <p:ph type="sldImg"/>
          </p:nvPr>
        </p:nvSpPr>
        <p:spPr>
          <a:xfrm>
            <a:off x="1003300" y="735013"/>
            <a:ext cx="4913313" cy="3684587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Rectangle 5"/>
          <p:cNvSpPr>
            <a:spLocks noGrp="1"/>
          </p:cNvSpPr>
          <p:nvPr>
            <p:ph type="body" sz="quarter"/>
          </p:nvPr>
        </p:nvSpPr>
        <p:spPr>
          <a:xfrm>
            <a:off x="681038" y="4667250"/>
            <a:ext cx="5451475" cy="442118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0"/>
            <a:r>
              <a:rPr lang="zh-CN" altLang="en-US" dirty="0"/>
              <a:t>第二级</a:t>
            </a:r>
            <a:endParaRPr lang="zh-CN" altLang="en-US" dirty="0"/>
          </a:p>
          <a:p>
            <a:pPr lvl="2" indent="0"/>
            <a:r>
              <a:rPr lang="zh-CN" altLang="en-US" dirty="0"/>
              <a:t>第三级</a:t>
            </a:r>
            <a:endParaRPr lang="zh-CN" altLang="en-US" dirty="0"/>
          </a:p>
          <a:p>
            <a:pPr lvl="3" indent="0"/>
            <a:r>
              <a:rPr lang="zh-CN" altLang="en-US" dirty="0"/>
              <a:t>第四级</a:t>
            </a:r>
            <a:endParaRPr lang="zh-CN" altLang="en-US" dirty="0"/>
          </a:p>
          <a:p>
            <a:pPr lvl="4" indent="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078" name="Rectangle 6"/>
          <p:cNvSpPr>
            <a:spLocks noGrp="1"/>
          </p:cNvSpPr>
          <p:nvPr>
            <p:ph type="ftr" sz="quarter" idx="4"/>
          </p:nvPr>
        </p:nvSpPr>
        <p:spPr>
          <a:xfrm>
            <a:off x="0" y="9331325"/>
            <a:ext cx="2952750" cy="4921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eaLnBrk="1" fontAlgn="base" hangingPunct="1"/>
            <a:endParaRPr lang="en-US" altLang="x-none" sz="1200" b="0" strike="noStrike" noProof="1" dirty="0"/>
          </a:p>
        </p:txBody>
      </p:sp>
      <p:sp>
        <p:nvSpPr>
          <p:cNvPr id="3079" name="Rectangle 7"/>
          <p:cNvSpPr>
            <a:spLocks noGrp="1"/>
          </p:cNvSpPr>
          <p:nvPr>
            <p:ph type="sldNum" sz="quarter" idx="5"/>
          </p:nvPr>
        </p:nvSpPr>
        <p:spPr>
          <a:xfrm>
            <a:off x="3859213" y="9331325"/>
            <a:ext cx="2952750" cy="4921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fontAlgn="base" hangingPunct="1"/>
            <a:fld id="{9A0DB2DC-4C9A-4742-B13C-FB6460FD3503}" type="slidenum">
              <a:rPr lang="en-US" altLang="x-none" sz="12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x-none" sz="1200" b="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jpe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4" Type="http://schemas.openxmlformats.org/officeDocument/2006/relationships/image" Target="../media/image2.jpe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14"/>
          <p:cNvSpPr/>
          <p:nvPr userDrawn="1"/>
        </p:nvSpPr>
        <p:spPr>
          <a:xfrm>
            <a:off x="0" y="6308725"/>
            <a:ext cx="9144000" cy="549275"/>
          </a:xfrm>
          <a:prstGeom prst="rect">
            <a:avLst/>
          </a:prstGeom>
          <a:solidFill>
            <a:srgbClr val="5E7270"/>
          </a:solidFill>
          <a:ln w="9525">
            <a:noFill/>
          </a:ln>
        </p:spPr>
        <p:txBody>
          <a:bodyPr wrap="none" anchor="ctr" anchorCtr="0"/>
          <a:p>
            <a:pPr lvl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AutoShape 19"/>
          <p:cNvSpPr/>
          <p:nvPr userDrawn="1"/>
        </p:nvSpPr>
        <p:spPr>
          <a:xfrm>
            <a:off x="2339975" y="53975"/>
            <a:ext cx="6696075" cy="49530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rgbClr val="5E9EFF">
                  <a:alpha val="100000"/>
                </a:srgbClr>
              </a:gs>
              <a:gs pos="39999">
                <a:srgbClr val="85C2FF">
                  <a:alpha val="100000"/>
                </a:srgbClr>
              </a:gs>
              <a:gs pos="70000">
                <a:srgbClr val="C4D6EB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  <a:tileRect/>
          </a:gradFill>
          <a:ln w="9525">
            <a:noFill/>
          </a:ln>
        </p:spPr>
        <p:txBody>
          <a:bodyPr wrap="none" anchor="ctr" anchorCtr="0"/>
          <a:p>
            <a:pPr lvl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Line 18"/>
          <p:cNvSpPr/>
          <p:nvPr userDrawn="1"/>
        </p:nvSpPr>
        <p:spPr>
          <a:xfrm>
            <a:off x="0" y="6308725"/>
            <a:ext cx="9144000" cy="0"/>
          </a:xfrm>
          <a:prstGeom prst="line">
            <a:avLst/>
          </a:prstGeom>
          <a:ln w="31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lvl="0"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9" name="Picture 20"/>
          <p:cNvPicPr>
            <a:picLocks noChangeAspect="1"/>
          </p:cNvPicPr>
          <p:nvPr userDrawn="1"/>
        </p:nvPicPr>
        <p:blipFill>
          <a:blip r:embed="rId13">
            <a:lum bright="29999"/>
          </a:blip>
          <a:stretch>
            <a:fillRect/>
          </a:stretch>
        </p:blipFill>
        <p:spPr>
          <a:xfrm>
            <a:off x="7019925" y="6445250"/>
            <a:ext cx="2071688" cy="287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0" name="灯片编号占位符 3"/>
          <p:cNvSpPr/>
          <p:nvPr userDrawn="1"/>
        </p:nvSpPr>
        <p:spPr>
          <a:xfrm>
            <a:off x="8424863" y="127000"/>
            <a:ext cx="539750" cy="25558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r"/>
            <a:endParaRPr lang="en-US" altLang="x-none" sz="2000" dirty="0">
              <a:solidFill>
                <a:srgbClr val="A5002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31" name="直接连接符 2"/>
          <p:cNvCxnSpPr/>
          <p:nvPr userDrawn="1"/>
        </p:nvCxnSpPr>
        <p:spPr>
          <a:xfrm>
            <a:off x="-7937" y="6400800"/>
            <a:ext cx="9147175" cy="0"/>
          </a:xfrm>
          <a:prstGeom prst="line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2" name="直接连接符 15"/>
          <p:cNvCxnSpPr/>
          <p:nvPr userDrawn="1"/>
        </p:nvCxnSpPr>
        <p:spPr>
          <a:xfrm>
            <a:off x="4763" y="6751638"/>
            <a:ext cx="9139237" cy="0"/>
          </a:xfrm>
          <a:prstGeom prst="line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文本框 1"/>
          <p:cNvSpPr txBox="1"/>
          <p:nvPr userDrawn="1"/>
        </p:nvSpPr>
        <p:spPr>
          <a:xfrm>
            <a:off x="5176838" y="92075"/>
            <a:ext cx="3789362" cy="4238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第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7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章 半导体存储器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(Memory)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034" name="文本框 3"/>
          <p:cNvSpPr txBox="1"/>
          <p:nvPr userDrawn="1"/>
        </p:nvSpPr>
        <p:spPr>
          <a:xfrm>
            <a:off x="3136900" y="6359525"/>
            <a:ext cx="3092450" cy="4238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r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dirty="0">
                <a:latin typeface="楷体_GB2312" pitchFamily="1" charset="-122"/>
                <a:ea typeface="楷体_GB2312" pitchFamily="1" charset="-122"/>
              </a:rPr>
              <a:t>《</a:t>
            </a:r>
            <a:r>
              <a:rPr lang="zh-CN" altLang="en-US" sz="1800" dirty="0">
                <a:latin typeface="楷体_GB2312" pitchFamily="1" charset="-122"/>
                <a:ea typeface="楷体_GB2312" pitchFamily="1" charset="-122"/>
              </a:rPr>
              <a:t>数字电路与逻辑设计》</a:t>
            </a:r>
            <a:endParaRPr lang="zh-CN" altLang="en-US" sz="18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1035" name="图片 1" descr="清华出版社LOGO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46050" y="0"/>
            <a:ext cx="2119313" cy="6731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14"/>
          <p:cNvSpPr/>
          <p:nvPr userDrawn="1"/>
        </p:nvSpPr>
        <p:spPr>
          <a:xfrm>
            <a:off x="0" y="6308725"/>
            <a:ext cx="9144000" cy="549275"/>
          </a:xfrm>
          <a:prstGeom prst="rect">
            <a:avLst/>
          </a:prstGeom>
          <a:solidFill>
            <a:srgbClr val="5E7270"/>
          </a:solidFill>
          <a:ln w="9525">
            <a:noFill/>
          </a:ln>
        </p:spPr>
        <p:txBody>
          <a:bodyPr wrap="none" anchor="ctr" anchorCtr="0"/>
          <a:p>
            <a:pPr lvl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AutoShape 19"/>
          <p:cNvSpPr/>
          <p:nvPr userDrawn="1"/>
        </p:nvSpPr>
        <p:spPr>
          <a:xfrm>
            <a:off x="2339975" y="53975"/>
            <a:ext cx="6696075" cy="49530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rgbClr val="5E9EFF">
                  <a:alpha val="100000"/>
                </a:srgbClr>
              </a:gs>
              <a:gs pos="39999">
                <a:srgbClr val="85C2FF">
                  <a:alpha val="100000"/>
                </a:srgbClr>
              </a:gs>
              <a:gs pos="70000">
                <a:srgbClr val="C4D6EB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/>
            <a:tileRect/>
          </a:gradFill>
          <a:ln w="9525">
            <a:noFill/>
          </a:ln>
        </p:spPr>
        <p:txBody>
          <a:bodyPr wrap="none" anchor="ctr" anchorCtr="0"/>
          <a:p>
            <a:pPr lvl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Line 18"/>
          <p:cNvSpPr/>
          <p:nvPr userDrawn="1"/>
        </p:nvSpPr>
        <p:spPr>
          <a:xfrm>
            <a:off x="0" y="6308725"/>
            <a:ext cx="9144000" cy="0"/>
          </a:xfrm>
          <a:prstGeom prst="line">
            <a:avLst/>
          </a:prstGeom>
          <a:ln w="31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lvl="0"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9" name="Picture 20"/>
          <p:cNvPicPr>
            <a:picLocks noChangeAspect="1"/>
          </p:cNvPicPr>
          <p:nvPr userDrawn="1"/>
        </p:nvPicPr>
        <p:blipFill>
          <a:blip r:embed="rId13">
            <a:lum bright="29999"/>
          </a:blip>
          <a:stretch>
            <a:fillRect/>
          </a:stretch>
        </p:blipFill>
        <p:spPr>
          <a:xfrm>
            <a:off x="7019925" y="6445250"/>
            <a:ext cx="2071688" cy="287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0" name="灯片编号占位符 3"/>
          <p:cNvSpPr/>
          <p:nvPr userDrawn="1"/>
        </p:nvSpPr>
        <p:spPr>
          <a:xfrm>
            <a:off x="8424863" y="127000"/>
            <a:ext cx="539750" cy="25558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 algn="r"/>
            <a:endParaRPr lang="en-US" altLang="x-none" sz="2000" dirty="0">
              <a:solidFill>
                <a:srgbClr val="A5002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31" name="直接连接符 2"/>
          <p:cNvCxnSpPr/>
          <p:nvPr userDrawn="1"/>
        </p:nvCxnSpPr>
        <p:spPr>
          <a:xfrm>
            <a:off x="-7937" y="6400800"/>
            <a:ext cx="9147175" cy="0"/>
          </a:xfrm>
          <a:prstGeom prst="line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2" name="直接连接符 15"/>
          <p:cNvCxnSpPr/>
          <p:nvPr userDrawn="1"/>
        </p:nvCxnSpPr>
        <p:spPr>
          <a:xfrm>
            <a:off x="4763" y="6751638"/>
            <a:ext cx="9139237" cy="0"/>
          </a:xfrm>
          <a:prstGeom prst="line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文本框 1"/>
          <p:cNvSpPr txBox="1"/>
          <p:nvPr userDrawn="1"/>
        </p:nvSpPr>
        <p:spPr>
          <a:xfrm>
            <a:off x="5176838" y="92075"/>
            <a:ext cx="3789362" cy="4238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第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7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章 半导体存储器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(Memory)</a:t>
            </a:r>
            <a:endParaRPr lang="en-US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034" name="文本框 3"/>
          <p:cNvSpPr txBox="1"/>
          <p:nvPr userDrawn="1"/>
        </p:nvSpPr>
        <p:spPr>
          <a:xfrm>
            <a:off x="3136900" y="6359525"/>
            <a:ext cx="3092450" cy="4238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0" algn="r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dirty="0">
                <a:latin typeface="楷体_GB2312" pitchFamily="1" charset="-122"/>
                <a:ea typeface="楷体_GB2312" pitchFamily="1" charset="-122"/>
              </a:rPr>
              <a:t>《</a:t>
            </a:r>
            <a:r>
              <a:rPr lang="zh-CN" altLang="en-US" sz="1800" dirty="0">
                <a:latin typeface="楷体_GB2312" pitchFamily="1" charset="-122"/>
                <a:ea typeface="楷体_GB2312" pitchFamily="1" charset="-122"/>
              </a:rPr>
              <a:t>数字电路与逻辑设计》</a:t>
            </a:r>
            <a:endParaRPr lang="zh-CN" altLang="en-US" sz="1800" dirty="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1035" name="图片 1" descr="清华出版社LOGO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46050" y="0"/>
            <a:ext cx="2119313" cy="6731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marL="0" lvl="0" indent="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9.bin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wmf"/><Relationship Id="rId1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8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0.wmf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2.bin"/><Relationship Id="rId3" Type="http://schemas.openxmlformats.org/officeDocument/2006/relationships/image" Target="../media/image28.jpeg"/><Relationship Id="rId2" Type="http://schemas.openxmlformats.org/officeDocument/2006/relationships/image" Target="../media/image27.wmf"/><Relationship Id="rId1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e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31.emf"/><Relationship Id="rId1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1" Type="http://schemas.openxmlformats.org/officeDocument/2006/relationships/oleObject" Target="../embeddings/oleObject16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3.w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42.emf"/><Relationship Id="rId1" Type="http://schemas.openxmlformats.org/officeDocument/2006/relationships/oleObject" Target="../embeddings/oleObject17.bin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w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45.emf"/><Relationship Id="rId1" Type="http://schemas.openxmlformats.org/officeDocument/2006/relationships/oleObject" Target="../embeddings/oleObject20.bin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emf"/><Relationship Id="rId1" Type="http://schemas.openxmlformats.org/officeDocument/2006/relationships/oleObject" Target="../embeddings/oleObject2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3.bin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9" Type="http://schemas.openxmlformats.org/officeDocument/2006/relationships/vmlDrawing" Target="../drawings/vmlDrawing14.vml"/><Relationship Id="rId18" Type="http://schemas.openxmlformats.org/officeDocument/2006/relationships/slideLayout" Target="../slideLayouts/slideLayout14.xml"/><Relationship Id="rId17" Type="http://schemas.openxmlformats.org/officeDocument/2006/relationships/tags" Target="../tags/tag14.xml"/><Relationship Id="rId16" Type="http://schemas.openxmlformats.org/officeDocument/2006/relationships/image" Target="../media/image50.jpeg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image" Target="../media/image49.wmf"/><Relationship Id="rId11" Type="http://schemas.openxmlformats.org/officeDocument/2006/relationships/oleObject" Target="../embeddings/oleObject24.bin"/><Relationship Id="rId10" Type="http://schemas.openxmlformats.org/officeDocument/2006/relationships/tags" Target="../tags/tag10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image" Target="../media/image52.wmf"/><Relationship Id="rId6" Type="http://schemas.openxmlformats.org/officeDocument/2006/relationships/oleObject" Target="../embeddings/oleObject26.bin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51.emf"/><Relationship Id="rId2" Type="http://schemas.openxmlformats.org/officeDocument/2006/relationships/oleObject" Target="../embeddings/oleObject25.bin"/><Relationship Id="rId15" Type="http://schemas.openxmlformats.org/officeDocument/2006/relationships/vmlDrawing" Target="../drawings/vmlDrawing15.vml"/><Relationship Id="rId14" Type="http://schemas.openxmlformats.org/officeDocument/2006/relationships/slideLayout" Target="../slideLayouts/slideLayout14.xml"/><Relationship Id="rId13" Type="http://schemas.openxmlformats.org/officeDocument/2006/relationships/tags" Target="../tags/tag22.xml"/><Relationship Id="rId12" Type="http://schemas.openxmlformats.org/officeDocument/2006/relationships/image" Target="../media/image53.jpeg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5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27.bin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1" Type="http://schemas.openxmlformats.org/officeDocument/2006/relationships/vmlDrawing" Target="../drawings/vmlDrawing16.vml"/><Relationship Id="rId10" Type="http://schemas.openxmlformats.org/officeDocument/2006/relationships/slideLayout" Target="../slideLayouts/slideLayout14.xml"/><Relationship Id="rId1" Type="http://schemas.openxmlformats.org/officeDocument/2006/relationships/tags" Target="../tags/tag23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image" Target="../media/image52.wmf"/><Relationship Id="rId6" Type="http://schemas.openxmlformats.org/officeDocument/2006/relationships/oleObject" Target="../embeddings/oleObject29.bin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image" Target="../media/image55.emf"/><Relationship Id="rId2" Type="http://schemas.openxmlformats.org/officeDocument/2006/relationships/oleObject" Target="../embeddings/oleObject28.bin"/><Relationship Id="rId11" Type="http://schemas.openxmlformats.org/officeDocument/2006/relationships/vmlDrawing" Target="../drawings/vmlDrawing17.vml"/><Relationship Id="rId10" Type="http://schemas.openxmlformats.org/officeDocument/2006/relationships/slideLayout" Target="../slideLayouts/slideLayout14.xml"/><Relationship Id="rId1" Type="http://schemas.openxmlformats.org/officeDocument/2006/relationships/tags" Target="../tags/tag29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56.png"/><Relationship Id="rId3" Type="http://schemas.openxmlformats.org/officeDocument/2006/relationships/image" Target="../media/image53.jpe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image" Target="../media/image57.emf"/><Relationship Id="rId1" Type="http://schemas.openxmlformats.org/officeDocument/2006/relationships/tags" Target="../tags/tag36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30.bin"/><Relationship Id="rId4" Type="http://schemas.openxmlformats.org/officeDocument/2006/relationships/tags" Target="../tags/tag42.xml"/><Relationship Id="rId3" Type="http://schemas.openxmlformats.org/officeDocument/2006/relationships/image" Target="../media/image53.jpeg"/><Relationship Id="rId2" Type="http://schemas.openxmlformats.org/officeDocument/2006/relationships/tags" Target="../tags/tag41.xml"/><Relationship Id="rId10" Type="http://schemas.openxmlformats.org/officeDocument/2006/relationships/vmlDrawing" Target="../drawings/vmlDrawing18.vml"/><Relationship Id="rId1" Type="http://schemas.openxmlformats.org/officeDocument/2006/relationships/tags" Target="../tags/tag40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image" Target="../media/image61.wmf"/><Relationship Id="rId7" Type="http://schemas.openxmlformats.org/officeDocument/2006/relationships/oleObject" Target="../embeddings/oleObject31.bin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image" Target="../media/image60.png"/><Relationship Id="rId3" Type="http://schemas.openxmlformats.org/officeDocument/2006/relationships/tags" Target="../tags/tag46.xml"/><Relationship Id="rId2" Type="http://schemas.openxmlformats.org/officeDocument/2006/relationships/image" Target="../media/image59.png"/><Relationship Id="rId10" Type="http://schemas.openxmlformats.org/officeDocument/2006/relationships/vmlDrawing" Target="../drawings/vmlDrawing19.vml"/><Relationship Id="rId1" Type="http://schemas.openxmlformats.org/officeDocument/2006/relationships/tags" Target="../tags/tag45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wmf"/><Relationship Id="rId8" Type="http://schemas.openxmlformats.org/officeDocument/2006/relationships/oleObject" Target="../embeddings/oleObject32.bin"/><Relationship Id="rId7" Type="http://schemas.openxmlformats.org/officeDocument/2006/relationships/tags" Target="../tags/tag5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3" Type="http://schemas.openxmlformats.org/officeDocument/2006/relationships/vmlDrawing" Target="../drawings/vmlDrawing20.vml"/><Relationship Id="rId12" Type="http://schemas.openxmlformats.org/officeDocument/2006/relationships/slideLayout" Target="../slideLayouts/slideLayout14.xml"/><Relationship Id="rId11" Type="http://schemas.openxmlformats.org/officeDocument/2006/relationships/image" Target="../media/image69.png"/><Relationship Id="rId10" Type="http://schemas.openxmlformats.org/officeDocument/2006/relationships/tags" Target="../tags/tag53.xml"/><Relationship Id="rId1" Type="http://schemas.openxmlformats.org/officeDocument/2006/relationships/tags" Target="../tags/tag4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1.v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72.png"/><Relationship Id="rId5" Type="http://schemas.openxmlformats.org/officeDocument/2006/relationships/tags" Target="../tags/tag55.xml"/><Relationship Id="rId4" Type="http://schemas.openxmlformats.org/officeDocument/2006/relationships/image" Target="../media/image71.png"/><Relationship Id="rId3" Type="http://schemas.openxmlformats.org/officeDocument/2006/relationships/image" Target="../media/image70.emf"/><Relationship Id="rId2" Type="http://schemas.openxmlformats.org/officeDocument/2006/relationships/oleObject" Target="../embeddings/oleObject33.bin"/><Relationship Id="rId1" Type="http://schemas.openxmlformats.org/officeDocument/2006/relationships/tags" Target="../tags/tag5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8.png"/><Relationship Id="rId4" Type="http://schemas.openxmlformats.org/officeDocument/2006/relationships/image" Target="../media/image7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.bin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image" Target="../media/image73.emf"/><Relationship Id="rId5" Type="http://schemas.openxmlformats.org/officeDocument/2006/relationships/oleObject" Target="../embeddings/oleObject34.bin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3" Type="http://schemas.openxmlformats.org/officeDocument/2006/relationships/vmlDrawing" Target="../drawings/vmlDrawing22.vml"/><Relationship Id="rId12" Type="http://schemas.openxmlformats.org/officeDocument/2006/relationships/slideLayout" Target="../slideLayouts/slideLayout14.xml"/><Relationship Id="rId11" Type="http://schemas.openxmlformats.org/officeDocument/2006/relationships/tags" Target="../tags/tag62.xml"/><Relationship Id="rId10" Type="http://schemas.openxmlformats.org/officeDocument/2006/relationships/image" Target="../media/image70.emf"/><Relationship Id="rId1" Type="http://schemas.openxmlformats.org/officeDocument/2006/relationships/tags" Target="../tags/tag56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74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3.vml"/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58.png"/><Relationship Id="rId6" Type="http://schemas.openxmlformats.org/officeDocument/2006/relationships/tags" Target="../tags/tag67.xml"/><Relationship Id="rId5" Type="http://schemas.openxmlformats.org/officeDocument/2006/relationships/image" Target="../media/image76.emf"/><Relationship Id="rId4" Type="http://schemas.openxmlformats.org/officeDocument/2006/relationships/oleObject" Target="../embeddings/oleObject36.bin"/><Relationship Id="rId3" Type="http://schemas.openxmlformats.org/officeDocument/2006/relationships/tags" Target="../tags/tag66.xml"/><Relationship Id="rId2" Type="http://schemas.openxmlformats.org/officeDocument/2006/relationships/image" Target="../media/image75.png"/><Relationship Id="rId1" Type="http://schemas.openxmlformats.org/officeDocument/2006/relationships/tags" Target="../tags/tag65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image" Target="../media/image71.png"/><Relationship Id="rId7" Type="http://schemas.openxmlformats.org/officeDocument/2006/relationships/tags" Target="../tags/tag71.xml"/><Relationship Id="rId6" Type="http://schemas.openxmlformats.org/officeDocument/2006/relationships/image" Target="../media/image79.png"/><Relationship Id="rId5" Type="http://schemas.openxmlformats.org/officeDocument/2006/relationships/tags" Target="../tags/tag70.xml"/><Relationship Id="rId4" Type="http://schemas.openxmlformats.org/officeDocument/2006/relationships/image" Target="../media/image78.png"/><Relationship Id="rId3" Type="http://schemas.openxmlformats.org/officeDocument/2006/relationships/tags" Target="../tags/tag69.xml"/><Relationship Id="rId2" Type="http://schemas.openxmlformats.org/officeDocument/2006/relationships/image" Target="../media/image77.png"/><Relationship Id="rId14" Type="http://schemas.openxmlformats.org/officeDocument/2006/relationships/slideLayout" Target="../slideLayouts/slideLayout14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12.png"/><Relationship Id="rId2" Type="http://schemas.openxmlformats.org/officeDocument/2006/relationships/image" Target="../media/image11.wmf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wmf"/><Relationship Id="rId2" Type="http://schemas.openxmlformats.org/officeDocument/2006/relationships/oleObject" Target="../embeddings/oleObject7.bin"/><Relationship Id="rId1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Rectangle 2"/>
          <p:cNvSpPr/>
          <p:nvPr/>
        </p:nvSpPr>
        <p:spPr>
          <a:xfrm>
            <a:off x="1270" y="0"/>
            <a:ext cx="9142413" cy="6858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74" name="Picture 6" descr="zcz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7050" y="260350"/>
            <a:ext cx="1943100" cy="715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Line 7"/>
          <p:cNvSpPr/>
          <p:nvPr/>
        </p:nvSpPr>
        <p:spPr>
          <a:xfrm>
            <a:off x="0" y="1125538"/>
            <a:ext cx="9144000" cy="0"/>
          </a:xfrm>
          <a:prstGeom prst="line">
            <a:avLst/>
          </a:prstGeom>
          <a:ln w="28575" cap="flat" cmpd="sng">
            <a:solidFill>
              <a:srgbClr val="EAEAEA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6" name="Rectangle 5"/>
          <p:cNvSpPr/>
          <p:nvPr/>
        </p:nvSpPr>
        <p:spPr>
          <a:xfrm>
            <a:off x="860425" y="1763713"/>
            <a:ext cx="7351713" cy="1584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 defTabSz="914400">
              <a:lnSpc>
                <a:spcPct val="150000"/>
              </a:lnSpc>
              <a:tabLst>
                <a:tab pos="1790700" algn="l"/>
              </a:tabLst>
            </a:pPr>
            <a:r>
              <a:rPr lang="en-US" altLang="zh-CN" sz="3600" b="0" dirty="0">
                <a:latin typeface="黑体" panose="02010609060101010101" pitchFamily="2" charset="-122"/>
                <a:ea typeface="黑体" panose="02010609060101010101" pitchFamily="2" charset="-122"/>
              </a:rPr>
              <a:t>《</a:t>
            </a:r>
            <a:r>
              <a:rPr lang="zh-CN" altLang="zh-CN" sz="3600" b="0" dirty="0">
                <a:latin typeface="黑体" panose="02010609060101010101" pitchFamily="2" charset="-122"/>
                <a:ea typeface="黑体" panose="02010609060101010101" pitchFamily="2" charset="-122"/>
              </a:rPr>
              <a:t>数字电路与逻辑设计</a:t>
            </a:r>
            <a:r>
              <a:rPr lang="en-US" altLang="zh-CN" sz="3600" b="0" dirty="0">
                <a:latin typeface="黑体" panose="02010609060101010101" pitchFamily="2" charset="-122"/>
                <a:ea typeface="黑体" panose="02010609060101010101" pitchFamily="2" charset="-122"/>
              </a:rPr>
              <a:t>》</a:t>
            </a:r>
            <a:endParaRPr lang="en-US" altLang="zh-CN" sz="3600" b="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 defTabSz="914400">
              <a:lnSpc>
                <a:spcPct val="150000"/>
              </a:lnSpc>
              <a:tabLst>
                <a:tab pos="1790700" algn="l"/>
              </a:tabLst>
            </a:pPr>
            <a:r>
              <a:rPr lang="zh-CN" altLang="en-US" sz="3600" b="0" dirty="0">
                <a:latin typeface="黑体" panose="02010609060101010101" pitchFamily="2" charset="-122"/>
                <a:ea typeface="黑体" panose="02010609060101010101" pitchFamily="2" charset="-122"/>
              </a:rPr>
              <a:t>教学课件</a:t>
            </a:r>
            <a:endParaRPr lang="zh-CN" altLang="en-US" sz="3600" b="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 defTabSz="914400">
              <a:lnSpc>
                <a:spcPct val="150000"/>
              </a:lnSpc>
              <a:tabLst>
                <a:tab pos="1790700" algn="l"/>
              </a:tabLst>
            </a:pPr>
            <a:endParaRPr lang="zh-CN" altLang="en-US" sz="4800" b="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078" name="文本框 1"/>
          <p:cNvSpPr txBox="1"/>
          <p:nvPr/>
        </p:nvSpPr>
        <p:spPr>
          <a:xfrm>
            <a:off x="2655888" y="5380038"/>
            <a:ext cx="4465637" cy="533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dirty="0">
                <a:latin typeface="Comic Sans MS" panose="030F0702030302020204" pitchFamily="2" charset="0"/>
                <a:ea typeface="宋体" panose="02010600030101010101" pitchFamily="2" charset="-122"/>
              </a:rPr>
              <a:t>Email:379100463@qq.com</a:t>
            </a:r>
            <a:r>
              <a:rPr lang="zh-CN" altLang="en-US" sz="2400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endParaRPr lang="en-US" altLang="zh-CN" sz="24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3079" name="图片 1" descr="清华出版社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-4762"/>
            <a:ext cx="3386137" cy="1074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303463" y="3790950"/>
            <a:ext cx="4465637" cy="156781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华文行楷" panose="02010800040101010101" charset="-122"/>
                <a:ea typeface="华文行楷" panose="02010800040101010101" charset="-122"/>
              </a:rPr>
              <a:t>张俊涛</a:t>
            </a:r>
            <a:endParaRPr lang="zh-CN" altLang="en-US" sz="2400" dirty="0">
              <a:latin typeface="楷体" panose="02010609060101010101" charset="-122"/>
              <a:ea typeface="楷体" panose="02010609060101010101" charset="-122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</a:rPr>
              <a:t>陕西科技大学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latin typeface="隶书" panose="02010509060101010101" charset="-122"/>
                <a:ea typeface="隶书" panose="02010509060101010101" charset="-122"/>
              </a:rPr>
              <a:t>电子信息与人工智能学院</a:t>
            </a:r>
            <a:endParaRPr lang="zh-CN" altLang="en-US" sz="2400" dirty="0">
              <a:latin typeface="隶书" panose="02010509060101010101" charset="-122"/>
              <a:ea typeface="隶书" panose="02010509060101010101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89" name="Picture 11" descr="Picture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5075" y="1166813"/>
            <a:ext cx="674688" cy="573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15363"/>
          <p:cNvPicPr>
            <a:picLocks noChangeAspect="1"/>
          </p:cNvPicPr>
          <p:nvPr/>
        </p:nvPicPr>
        <p:blipFill>
          <a:blip r:embed="rId2"/>
          <a:srcRect b="15326"/>
          <a:stretch>
            <a:fillRect/>
          </a:stretch>
        </p:blipFill>
        <p:spPr>
          <a:xfrm>
            <a:off x="1311275" y="2360613"/>
            <a:ext cx="3671888" cy="152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9" name="文本框 15366"/>
          <p:cNvSpPr txBox="1"/>
          <p:nvPr/>
        </p:nvSpPr>
        <p:spPr>
          <a:xfrm>
            <a:off x="682625" y="614363"/>
            <a:ext cx="4679950" cy="3984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3.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可擦除的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PROM - EPROM</a:t>
            </a:r>
            <a:endParaRPr lang="en-US" altLang="zh-CN" sz="2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14340" name="图片 15367"/>
          <p:cNvPicPr>
            <a:picLocks noChangeAspect="1"/>
          </p:cNvPicPr>
          <p:nvPr/>
        </p:nvPicPr>
        <p:blipFill>
          <a:blip r:embed="rId3"/>
          <a:srcRect t="4022"/>
          <a:stretch>
            <a:fillRect/>
          </a:stretch>
        </p:blipFill>
        <p:spPr>
          <a:xfrm>
            <a:off x="6002338" y="2563813"/>
            <a:ext cx="1760537" cy="825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1" name="文本框 15368"/>
          <p:cNvSpPr txBox="1"/>
          <p:nvPr/>
        </p:nvSpPr>
        <p:spPr>
          <a:xfrm>
            <a:off x="6283325" y="3608388"/>
            <a:ext cx="1368425" cy="3365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27Cxxx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系列</a:t>
            </a:r>
            <a:endParaRPr lang="zh-CN" altLang="en-US" sz="1600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4342" name="文本框 6"/>
          <p:cNvSpPr txBox="1"/>
          <p:nvPr/>
        </p:nvSpPr>
        <p:spPr>
          <a:xfrm>
            <a:off x="682625" y="962025"/>
            <a:ext cx="7899400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EPROM（Erasable PROM）称为可擦除PROM，存储结点采用图7-5所示的浮栅MOS管存储数据，可以通过特定波长的紫外线照射将存储的数据擦掉，从而能够实现多次编程。</a:t>
            </a:r>
            <a:endParaRPr lang="zh-CN" altLang="zh-CN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3" name="文本框 1"/>
          <p:cNvSpPr txBox="1"/>
          <p:nvPr/>
        </p:nvSpPr>
        <p:spPr>
          <a:xfrm>
            <a:off x="869950" y="4006850"/>
            <a:ext cx="7950200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浮栅MOS管有两个栅极：浮栅G</a:t>
            </a:r>
            <a:r>
              <a:rPr lang="zh-CN" altLang="zh-CN" baseline="-250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f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和控制栅G</a:t>
            </a:r>
            <a:r>
              <a:rPr lang="en-US" altLang="zh-CN" baseline="-250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C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，其中浮栅G</a:t>
            </a:r>
            <a:r>
              <a:rPr lang="zh-CN" altLang="zh-CN" baseline="-250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f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的四周被SiO</a:t>
            </a:r>
            <a:r>
              <a:rPr lang="zh-CN" altLang="zh-CN" baseline="-250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绝缘层包围。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4" name="文本框 2"/>
          <p:cNvSpPr txBox="1"/>
          <p:nvPr/>
        </p:nvSpPr>
        <p:spPr>
          <a:xfrm>
            <a:off x="922338" y="4818063"/>
            <a:ext cx="7659687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对EPROM编程时，给需要存入数据0的存储单元的控制栅上加上高压，使得浮栅G</a:t>
            </a:r>
            <a:r>
              <a:rPr lang="zh-CN" altLang="zh-CN" baseline="-25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f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周围的绝缘层暂时被击穿而将负电荷注入到浮栅中。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4345" name="文本框 3"/>
          <p:cNvSpPr txBox="1"/>
          <p:nvPr/>
        </p:nvSpPr>
        <p:spPr>
          <a:xfrm>
            <a:off x="1042988" y="5845175"/>
            <a:ext cx="753903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编程完成后，浮栅中的负电荷由于没有放电通路因此能够长期保存下来。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5" dur="80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6" dur="80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80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/>
      <p:bldP spid="14339" grpId="1"/>
      <p:bldP spid="14342" grpId="0"/>
      <p:bldP spid="14342" grpId="1"/>
      <p:bldP spid="14343" grpId="0"/>
      <p:bldP spid="14343" grpId="1"/>
      <p:bldP spid="14344" grpId="0"/>
      <p:bldP spid="14344" grpId="1"/>
      <p:bldP spid="14345" grpId="0"/>
      <p:bldP spid="14345" grpId="1"/>
      <p:bldP spid="14341" grpId="0"/>
      <p:bldP spid="1434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图片 16388"/>
          <p:cNvPicPr>
            <a:picLocks noChangeAspect="1"/>
          </p:cNvPicPr>
          <p:nvPr/>
        </p:nvPicPr>
        <p:blipFill>
          <a:blip r:embed="rId1"/>
          <a:srcRect b="16083"/>
          <a:stretch>
            <a:fillRect/>
          </a:stretch>
        </p:blipFill>
        <p:spPr>
          <a:xfrm>
            <a:off x="1146175" y="3206750"/>
            <a:ext cx="3376613" cy="18462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163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0" y="3457575"/>
            <a:ext cx="1331913" cy="936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3" name="文本框 16390"/>
          <p:cNvSpPr txBox="1"/>
          <p:nvPr/>
        </p:nvSpPr>
        <p:spPr>
          <a:xfrm>
            <a:off x="5527675" y="4559300"/>
            <a:ext cx="1330325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AT28Cxxx</a:t>
            </a:r>
            <a:endParaRPr lang="zh-CN" altLang="en-US" sz="1600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15364" name="图片 163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963" y="3368675"/>
            <a:ext cx="923925" cy="857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5" name="文本框 16392"/>
          <p:cNvSpPr txBox="1"/>
          <p:nvPr/>
        </p:nvSpPr>
        <p:spPr>
          <a:xfrm>
            <a:off x="7226300" y="4559300"/>
            <a:ext cx="1277938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AT24Cxxx</a:t>
            </a:r>
            <a:endParaRPr lang="zh-CN" altLang="en-US" sz="1600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5366" name="文本框 15366"/>
          <p:cNvSpPr txBox="1"/>
          <p:nvPr/>
        </p:nvSpPr>
        <p:spPr>
          <a:xfrm>
            <a:off x="754063" y="1827213"/>
            <a:ext cx="4040187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4.</a:t>
            </a:r>
            <a:r>
              <a:rPr lang="zh-CN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电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可擦除的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EPROM-E</a:t>
            </a:r>
            <a:r>
              <a:rPr lang="en-US" altLang="zh-CN" sz="2000" baseline="30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PROM</a:t>
            </a:r>
            <a:endParaRPr lang="en-US" altLang="zh-CN" sz="2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5367" name="文本框 6"/>
          <p:cNvSpPr txBox="1"/>
          <p:nvPr/>
        </p:nvSpPr>
        <p:spPr>
          <a:xfrm>
            <a:off x="649288" y="2200275"/>
            <a:ext cx="7899400" cy="9207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E</a:t>
            </a:r>
            <a:r>
              <a:rPr lang="zh-CN" altLang="zh-CN" baseline="30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PROM（Electrically EPROM）称为电可擦除EPROM，存储结点采用图7-7所示的Flotox MOS管存储数据。</a:t>
            </a:r>
            <a:endParaRPr lang="zh-CN" altLang="zh-CN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68" name="文本框 3"/>
          <p:cNvSpPr txBox="1"/>
          <p:nvPr/>
        </p:nvSpPr>
        <p:spPr>
          <a:xfrm>
            <a:off x="649288" y="4941888"/>
            <a:ext cx="8015287" cy="1338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Flotox MOS管浮栅周围的绝缘层更薄，在浮栅的下方有隧道区，可以通过给控制栅上加反极性电压进行擦除。由于E</a:t>
            </a:r>
            <a:r>
              <a:rPr lang="zh-CN" altLang="zh-CN" baseline="30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PROM能够用电擦除，所以使用比EPROM方便得多。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9" name="文本框 1"/>
          <p:cNvSpPr txBox="1"/>
          <p:nvPr/>
        </p:nvSpPr>
        <p:spPr>
          <a:xfrm>
            <a:off x="649288" y="488950"/>
            <a:ext cx="6515100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在读操作中，浮栅中有负电荷的存储单元阻止了MOS管导通，没有负电荷的存储单元中的MOS管能够正常导通，从而表示了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0/1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两种不同的存储数据。</a:t>
            </a:r>
            <a:r>
              <a:rPr lang="zh-CN" altLang="zh-CN" sz="16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endParaRPr lang="zh-CN" altLang="zh-CN" sz="1600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13322" name="对象 4"/>
          <p:cNvGraphicFramePr/>
          <p:nvPr/>
        </p:nvGraphicFramePr>
        <p:xfrm>
          <a:off x="7458075" y="609600"/>
          <a:ext cx="971550" cy="1277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4" imgW="971550" imgH="1276350" progId="Paint.Picture">
                  <p:embed/>
                </p:oleObj>
              </mc:Choice>
              <mc:Fallback>
                <p:oleObj name="" r:id="rId4" imgW="971550" imgH="1276350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58075" y="609600"/>
                        <a:ext cx="971550" cy="1277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99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8" dur="80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9" dur="80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80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9" grpId="0"/>
      <p:bldP spid="15369" grpId="1"/>
      <p:bldP spid="15366" grpId="0"/>
      <p:bldP spid="15366" grpId="1"/>
      <p:bldP spid="15367" grpId="0"/>
      <p:bldP spid="15367" grpId="1"/>
      <p:bldP spid="15368" grpId="0"/>
      <p:bldP spid="15368" grpId="1"/>
      <p:bldP spid="15363" grpId="0"/>
      <p:bldP spid="15363" grpId="1"/>
      <p:bldP spid="15365" grpId="0"/>
      <p:bldP spid="1536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4337" name="对象 8"/>
          <p:cNvGraphicFramePr/>
          <p:nvPr/>
        </p:nvGraphicFramePr>
        <p:xfrm>
          <a:off x="458788" y="608013"/>
          <a:ext cx="8097837" cy="381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7972425" imgH="3686175" progId="Paint.Picture">
                  <p:embed/>
                </p:oleObj>
              </mc:Choice>
              <mc:Fallback>
                <p:oleObj name="" r:id="rId1" imgW="7972425" imgH="3686175" progId="Paint.Picture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8788" y="608013"/>
                        <a:ext cx="8097837" cy="3816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6" name="文本框 15366"/>
          <p:cNvSpPr txBox="1"/>
          <p:nvPr/>
        </p:nvSpPr>
        <p:spPr>
          <a:xfrm>
            <a:off x="911225" y="4546600"/>
            <a:ext cx="3903663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5.</a:t>
            </a:r>
            <a:r>
              <a:rPr lang="zh-CN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快闪存储器（Flash EPROM）</a:t>
            </a:r>
            <a:endParaRPr lang="zh-CN" altLang="zh-CN" sz="2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6387" name="文本框 2"/>
          <p:cNvSpPr txBox="1"/>
          <p:nvPr/>
        </p:nvSpPr>
        <p:spPr>
          <a:xfrm>
            <a:off x="827088" y="4997450"/>
            <a:ext cx="7897812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快闪存储器（Flash EPROM）简称为</a:t>
            </a:r>
            <a:r>
              <a:rPr lang="zh-CN" altLang="zh-CN" dirty="0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闪存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，是从EPROM和 E</a:t>
            </a:r>
            <a:r>
              <a:rPr lang="zh-CN" altLang="zh-CN" baseline="30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PROM发展而来的只读存储器，具有工作速度快、集成度高、可靠性好等优点。</a:t>
            </a:r>
            <a:endParaRPr lang="zh-CN" altLang="zh-CN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319" name="矩形 11270"/>
          <p:cNvSpPr/>
          <p:nvPr/>
        </p:nvSpPr>
        <p:spPr>
          <a:xfrm>
            <a:off x="458788" y="1954213"/>
            <a:ext cx="617537" cy="493712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" name="矩形 11270"/>
          <p:cNvSpPr/>
          <p:nvPr/>
        </p:nvSpPr>
        <p:spPr>
          <a:xfrm>
            <a:off x="827088" y="874713"/>
            <a:ext cx="547687" cy="45085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3" name="矩形 11270"/>
          <p:cNvSpPr/>
          <p:nvPr/>
        </p:nvSpPr>
        <p:spPr>
          <a:xfrm>
            <a:off x="3132138" y="1800225"/>
            <a:ext cx="855662" cy="64770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4" name="矩形 11270"/>
          <p:cNvSpPr/>
          <p:nvPr/>
        </p:nvSpPr>
        <p:spPr>
          <a:xfrm>
            <a:off x="3733800" y="720725"/>
            <a:ext cx="1081088" cy="604838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5" name="矩形 11270"/>
          <p:cNvSpPr/>
          <p:nvPr/>
        </p:nvSpPr>
        <p:spPr>
          <a:xfrm>
            <a:off x="5259388" y="720725"/>
            <a:ext cx="606425" cy="604838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6" name="矩形 11270"/>
          <p:cNvSpPr/>
          <p:nvPr/>
        </p:nvSpPr>
        <p:spPr>
          <a:xfrm>
            <a:off x="6113463" y="1954213"/>
            <a:ext cx="676275" cy="493712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7" name="矩形 11270"/>
          <p:cNvSpPr/>
          <p:nvPr/>
        </p:nvSpPr>
        <p:spPr>
          <a:xfrm>
            <a:off x="6408738" y="776288"/>
            <a:ext cx="719137" cy="54927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8" name="矩形 11270"/>
          <p:cNvSpPr/>
          <p:nvPr/>
        </p:nvSpPr>
        <p:spPr>
          <a:xfrm>
            <a:off x="7681913" y="608013"/>
            <a:ext cx="874712" cy="71755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bldLvl="0" animBg="1"/>
      <p:bldP spid="13319" grpId="1" animBg="1"/>
      <p:bldP spid="2" grpId="0" bldLvl="0" animBg="1"/>
      <p:bldP spid="2" grpId="1" animBg="1"/>
      <p:bldP spid="3" grpId="0" bldLvl="0" animBg="1"/>
      <p:bldP spid="3" grpId="1" animBg="1"/>
      <p:bldP spid="4" grpId="0" bldLvl="0" animBg="1"/>
      <p:bldP spid="4" grpId="1" animBg="1"/>
      <p:bldP spid="5" grpId="0" bldLvl="0" animBg="1"/>
      <p:bldP spid="5" grpId="1" animBg="1"/>
      <p:bldP spid="6" grpId="0" bldLvl="0" animBg="1"/>
      <p:bldP spid="6" grpId="1" animBg="1"/>
      <p:bldP spid="7" grpId="0" bldLvl="0" animBg="1"/>
      <p:bldP spid="7" grpId="1" animBg="1"/>
      <p:bldP spid="8" grpId="0" bldLvl="0" animBg="1"/>
      <p:bldP spid="8" grpId="1" animBg="1"/>
      <p:bldP spid="16386" grpId="0"/>
      <p:bldP spid="16386" grpId="1"/>
      <p:bldP spid="16387" grpId="0"/>
      <p:bldP spid="1638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图片 18435"/>
          <p:cNvPicPr>
            <a:picLocks noChangeAspect="1"/>
          </p:cNvPicPr>
          <p:nvPr/>
        </p:nvPicPr>
        <p:blipFill>
          <a:blip r:embed="rId1"/>
          <a:srcRect b="12659"/>
          <a:stretch>
            <a:fillRect/>
          </a:stretch>
        </p:blipFill>
        <p:spPr>
          <a:xfrm>
            <a:off x="1235075" y="1722438"/>
            <a:ext cx="3657600" cy="1971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0" name="图片 18436"/>
          <p:cNvPicPr>
            <a:picLocks noChangeAspect="1"/>
          </p:cNvPicPr>
          <p:nvPr/>
        </p:nvPicPr>
        <p:blipFill>
          <a:blip r:embed="rId2"/>
          <a:srcRect b="21088"/>
          <a:stretch>
            <a:fillRect/>
          </a:stretch>
        </p:blipFill>
        <p:spPr>
          <a:xfrm>
            <a:off x="5738813" y="1358900"/>
            <a:ext cx="2333625" cy="2465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1" name="矩形 18438"/>
          <p:cNvSpPr/>
          <p:nvPr/>
        </p:nvSpPr>
        <p:spPr>
          <a:xfrm>
            <a:off x="6305550" y="2122488"/>
            <a:ext cx="792163" cy="936625"/>
          </a:xfrm>
          <a:prstGeom prst="rect">
            <a:avLst/>
          </a:prstGeom>
          <a:solidFill>
            <a:srgbClr val="FF00FF">
              <a:alpha val="14999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2" name="文本框 2"/>
          <p:cNvSpPr txBox="1"/>
          <p:nvPr/>
        </p:nvSpPr>
        <p:spPr>
          <a:xfrm>
            <a:off x="623888" y="554038"/>
            <a:ext cx="7897812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快闪存储器的存储结点采用叠栅MOS管存储数据。叠栅MOS管的结构、符号以及存储结点的结构分别如图7-8所示。</a:t>
            </a:r>
            <a:endParaRPr lang="zh-CN" altLang="zh-CN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3" name="文本框 1"/>
          <p:cNvSpPr txBox="1"/>
          <p:nvPr/>
        </p:nvSpPr>
        <p:spPr>
          <a:xfrm>
            <a:off x="785813" y="3824288"/>
            <a:ext cx="8123237" cy="17541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叠栅MOS管的结构与浮栅MOS管相似，但浮栅四周的绝缘层更薄，而且浮栅与源区重叠区域的面积极小，因此浮栅-源区间的电容要比浮栅-控制栅小得多。当控制栅和源极间加电压时，大部分压降将降在浮栅与源极之间的电容上，因而对读写电压要求不高，编程很方便。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17412" grpId="1"/>
      <p:bldP spid="17411" grpId="0" animBg="1"/>
      <p:bldP spid="17411" grpId="1" animBg="1"/>
      <p:bldP spid="17413" grpId="0"/>
      <p:bldP spid="174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5" name="文本框 1"/>
          <p:cNvSpPr txBox="1"/>
          <p:nvPr/>
        </p:nvSpPr>
        <p:spPr>
          <a:xfrm>
            <a:off x="620713" y="479425"/>
            <a:ext cx="8174037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 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快闪存储器自20世纪80年代问世以来，以其高密度、低成本、读写方便等优点，成为U盘、SD卡和固态硬盘等大容量存储器的主流产品。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18436" name="对象 2"/>
          <p:cNvGraphicFramePr/>
          <p:nvPr/>
        </p:nvGraphicFramePr>
        <p:xfrm>
          <a:off x="1455738" y="4041775"/>
          <a:ext cx="6572250" cy="217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9239250" imgH="2876550" progId="Paint.Picture">
                  <p:embed/>
                </p:oleObj>
              </mc:Choice>
              <mc:Fallback>
                <p:oleObj name="" r:id="rId1" imgW="9239250" imgH="2876550" progId="Paint.Picture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55738" y="4041775"/>
                        <a:ext cx="6572250" cy="2178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9" name="矩形 18438"/>
          <p:cNvSpPr/>
          <p:nvPr/>
        </p:nvSpPr>
        <p:spPr>
          <a:xfrm>
            <a:off x="1800225" y="4667250"/>
            <a:ext cx="1195388" cy="258763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49650" y="5149850"/>
            <a:ext cx="1195388" cy="258763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338" name="图片 1" descr="U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75" y="1693863"/>
            <a:ext cx="2116138" cy="147478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4339" name="对象 6"/>
          <p:cNvGraphicFramePr/>
          <p:nvPr/>
        </p:nvGraphicFramePr>
        <p:xfrm>
          <a:off x="3389313" y="1539875"/>
          <a:ext cx="2082800" cy="178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4" imgW="3505200" imgH="3143250" progId="Paint.Picture">
                  <p:embed/>
                </p:oleObj>
              </mc:Choice>
              <mc:Fallback>
                <p:oleObj name="" r:id="rId4" imgW="3505200" imgH="3143250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9313" y="1539875"/>
                        <a:ext cx="2082800" cy="1782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5797550" y="1630363"/>
          <a:ext cx="2843213" cy="160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6" imgW="8096250" imgH="5334000" progId="Paint.Picture">
                  <p:embed/>
                </p:oleObj>
              </mc:Choice>
              <mc:Fallback>
                <p:oleObj name="" r:id="rId6" imgW="8096250" imgH="5334000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97550" y="1630363"/>
                        <a:ext cx="2843213" cy="1601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957263" y="3382963"/>
            <a:ext cx="7229475" cy="5064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Atmel公司出产的部分E</a:t>
            </a:r>
            <a:r>
              <a:rPr lang="zh-CN" altLang="zh-CN" baseline="30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PROM和快闪存储器的型号和参数如表所示。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  <p:bldP spid="18435" grpId="1"/>
      <p:bldP spid="18439" grpId="0" bldLvl="0" animBg="1"/>
      <p:bldP spid="18439" grpId="1" animBg="1"/>
      <p:bldP spid="2" grpId="0" bldLvl="0" animBg="1"/>
      <p:bldP spid="2" grpId="1" animBg="1"/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Rectangle 2"/>
          <p:cNvSpPr txBox="1"/>
          <p:nvPr/>
        </p:nvSpPr>
        <p:spPr>
          <a:xfrm>
            <a:off x="2124075" y="2049463"/>
            <a:ext cx="5713413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37000"/>
              </a:srgbClr>
            </a:outerShdw>
          </a:effectLst>
        </p:spPr>
        <p:txBody>
          <a:bodyPr anchor="t" anchorCtr="0"/>
          <a:p>
            <a:pPr algn="ctr">
              <a:lnSpc>
                <a:spcPct val="120000"/>
              </a:lnSpc>
            </a:pPr>
            <a:r>
              <a:rPr lang="en-US" altLang="zh-CN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7.2 </a:t>
            </a:r>
            <a:r>
              <a:rPr lang="zh-CN" altLang="en-US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随机存取存储器</a:t>
            </a:r>
            <a:r>
              <a:rPr lang="en-US" altLang="zh-CN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(RAM)</a:t>
            </a:r>
            <a:endParaRPr lang="en-US" altLang="zh-CN" sz="4800" b="0" dirty="0"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0481" name="对象 -2147482138"/>
          <p:cNvGraphicFramePr/>
          <p:nvPr/>
        </p:nvGraphicFramePr>
        <p:xfrm>
          <a:off x="4378325" y="874713"/>
          <a:ext cx="4483100" cy="277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5118100" imgH="2667000" progId="Visio.Drawing.11">
                  <p:embed/>
                </p:oleObj>
              </mc:Choice>
              <mc:Fallback>
                <p:oleObj name="" r:id="rId1" imgW="5118100" imgH="2667000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78325" y="874713"/>
                        <a:ext cx="4483100" cy="2778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文本框 10244"/>
          <p:cNvSpPr txBox="1"/>
          <p:nvPr/>
        </p:nvSpPr>
        <p:spPr>
          <a:xfrm>
            <a:off x="628650" y="1012825"/>
            <a:ext cx="2508250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仿宋_GB2312" pitchFamily="1" charset="-122"/>
              </a:rPr>
              <a:t>◆ 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RAM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的一般结构</a:t>
            </a:r>
            <a:endParaRPr lang="zh-CN" altLang="en-US" sz="2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0483" name="文本框 19460"/>
          <p:cNvSpPr txBox="1"/>
          <p:nvPr/>
        </p:nvSpPr>
        <p:spPr>
          <a:xfrm>
            <a:off x="696913" y="3810000"/>
            <a:ext cx="8080375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按照存储数据原理的不同，将RAM分为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SRAM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（Static RAM，静态RAM）和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DRAM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（Dynamic RAM，动态RAM）两种类型。</a:t>
            </a:r>
            <a:endParaRPr lang="zh-CN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0484" name="文本框 19460"/>
          <p:cNvSpPr txBox="1"/>
          <p:nvPr/>
        </p:nvSpPr>
        <p:spPr>
          <a:xfrm>
            <a:off x="628650" y="1411288"/>
            <a:ext cx="3290888" cy="1338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RAM的结构框图如图所示，由地址译码器、存储阵列和读/写控制电路三部分组成。</a:t>
            </a:r>
            <a:endParaRPr lang="zh-CN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0485" name="文本框 19460"/>
          <p:cNvSpPr txBox="1"/>
          <p:nvPr/>
        </p:nvSpPr>
        <p:spPr>
          <a:xfrm>
            <a:off x="696913" y="2652713"/>
            <a:ext cx="3538537" cy="1338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CS'为片选端，OE'为输出控制端，WE'为写控制端，均为低电平有效。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0486" name="文本框 10244"/>
          <p:cNvSpPr txBox="1"/>
          <p:nvPr/>
        </p:nvSpPr>
        <p:spPr>
          <a:xfrm>
            <a:off x="850900" y="4732338"/>
            <a:ext cx="1712913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仿宋_GB2312" pitchFamily="1" charset="-122"/>
              </a:rPr>
              <a:t>1.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SRAM</a:t>
            </a:r>
            <a:endParaRPr lang="zh-CN" altLang="en-US" sz="2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0487" name="文本框 19460"/>
          <p:cNvSpPr txBox="1"/>
          <p:nvPr/>
        </p:nvSpPr>
        <p:spPr>
          <a:xfrm>
            <a:off x="2289175" y="4762500"/>
            <a:ext cx="64881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SRAM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用锁存器存储数据，存储结点的结构和符号如图所示。</a:t>
            </a:r>
            <a:endParaRPr lang="zh-CN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20488" name="对象 -2147482137"/>
          <p:cNvGraphicFramePr/>
          <p:nvPr/>
        </p:nvGraphicFramePr>
        <p:xfrm>
          <a:off x="1135063" y="5289550"/>
          <a:ext cx="6419850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6858000" imgH="1041400" progId="Visio.Drawing.11">
                  <p:embed/>
                </p:oleObj>
              </mc:Choice>
              <mc:Fallback>
                <p:oleObj name="" r:id="rId3" imgW="6858000" imgH="104140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5063" y="5289550"/>
                        <a:ext cx="6419850" cy="969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9" name="矩形 23555"/>
          <p:cNvSpPr/>
          <p:nvPr/>
        </p:nvSpPr>
        <p:spPr>
          <a:xfrm>
            <a:off x="1471613" y="5289550"/>
            <a:ext cx="6200775" cy="969963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1270"/>
          <p:cNvSpPr/>
          <p:nvPr/>
        </p:nvSpPr>
        <p:spPr>
          <a:xfrm>
            <a:off x="4378325" y="739775"/>
            <a:ext cx="1400175" cy="186372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3" name="矩形 11270"/>
          <p:cNvSpPr/>
          <p:nvPr/>
        </p:nvSpPr>
        <p:spPr>
          <a:xfrm>
            <a:off x="6115050" y="971550"/>
            <a:ext cx="993775" cy="123507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4" name="矩形 11270"/>
          <p:cNvSpPr/>
          <p:nvPr/>
        </p:nvSpPr>
        <p:spPr>
          <a:xfrm>
            <a:off x="6003925" y="2892425"/>
            <a:ext cx="1233488" cy="465138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9300" y="644525"/>
            <a:ext cx="34353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RAM:Random Access Memory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5" dur="80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6" dur="80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80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7" dur="80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8" dur="80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80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 bldLvl="0" animBg="1"/>
      <p:bldP spid="3" grpId="1" animBg="1"/>
      <p:bldP spid="4" grpId="0" bldLvl="0" animBg="1"/>
      <p:bldP spid="4" grpId="1" animBg="1"/>
      <p:bldP spid="5" grpId="0"/>
      <p:bldP spid="5" grpId="1"/>
      <p:bldP spid="20482" grpId="0"/>
      <p:bldP spid="20482" grpId="1"/>
      <p:bldP spid="20484" grpId="0"/>
      <p:bldP spid="20484" grpId="1"/>
      <p:bldP spid="20485" grpId="0"/>
      <p:bldP spid="20485" grpId="1"/>
      <p:bldP spid="20483" grpId="0"/>
      <p:bldP spid="20483" grpId="1"/>
      <p:bldP spid="20486" grpId="0"/>
      <p:bldP spid="20486" grpId="1"/>
      <p:bldP spid="20487" grpId="0"/>
      <p:bldP spid="20487" grpId="1"/>
      <p:bldP spid="20489" grpId="0" bldLvl="0" animBg="1"/>
      <p:bldP spid="2048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1505" name="对象 -2147482136"/>
          <p:cNvGraphicFramePr/>
          <p:nvPr/>
        </p:nvGraphicFramePr>
        <p:xfrm>
          <a:off x="219075" y="609600"/>
          <a:ext cx="5730875" cy="512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8572500" imgH="7404100" progId="Visio.Drawing.11">
                  <p:embed/>
                </p:oleObj>
              </mc:Choice>
              <mc:Fallback>
                <p:oleObj name="" r:id="rId1" imgW="8572500" imgH="7404100" progId="Visio.Drawing.11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9075" y="609600"/>
                        <a:ext cx="5730875" cy="5121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6" name="文本框 19460"/>
          <p:cNvSpPr txBox="1"/>
          <p:nvPr/>
        </p:nvSpPr>
        <p:spPr>
          <a:xfrm>
            <a:off x="1960563" y="5846763"/>
            <a:ext cx="1727200" cy="3365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zh-CN" sz="1600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8×4位SRAM</a:t>
            </a:r>
            <a:endParaRPr lang="zh-CN" altLang="zh-CN" sz="1600" dirty="0">
              <a:solidFill>
                <a:srgbClr val="009AD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00750" y="750888"/>
            <a:ext cx="2925763" cy="5064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SRAM具有以下两种操作：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0113" y="1257300"/>
            <a:ext cx="2967037" cy="17541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(</a:t>
            </a:r>
            <a:r>
              <a:rPr lang="zh-CN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 </a:t>
            </a:r>
            <a:r>
              <a:rPr lang="zh-CN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读。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当CS'和OE'均有效时，给定存储单元地址后，所选中存储单元中的数据从D</a:t>
            </a:r>
            <a:r>
              <a:rPr lang="zh-CN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OUT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端输出；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29" name="文本框 19460"/>
          <p:cNvSpPr txBox="1"/>
          <p:nvPr/>
        </p:nvSpPr>
        <p:spPr>
          <a:xfrm>
            <a:off x="6000750" y="3146425"/>
            <a:ext cx="2965450" cy="2584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(</a:t>
            </a:r>
            <a:r>
              <a:rPr lang="zh-CN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) </a:t>
            </a:r>
            <a:r>
              <a:rPr lang="zh-CN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写。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给定存储单元地址后，将需要存储的数据输入到D</a:t>
            </a:r>
            <a:r>
              <a:rPr lang="zh-CN" altLang="zh-CN" baseline="-25000" dirty="0">
                <a:latin typeface="Comic Sans MS" panose="030F0702030302020204" pitchFamily="2" charset="0"/>
                <a:ea typeface="宋体" panose="02010600030101010101" pitchFamily="2" charset="-122"/>
              </a:rPr>
              <a:t>IN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线上，然后控制CS'和WE'有效，使所选中存储单元的锁存器打开，输入数据被存储。</a:t>
            </a:r>
            <a:endParaRPr lang="zh-CN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/>
      <p:bldP spid="21506" grpId="1"/>
      <p:bldP spid="22529" grpId="0"/>
      <p:bldP spid="22529" grpId="1"/>
      <p:bldP spid="2" grpId="0"/>
      <p:bldP spid="2" grpId="1"/>
      <p:bldP spid="3" grpId="0"/>
      <p:bldP spid="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30" name="图片 215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836613"/>
            <a:ext cx="4179888" cy="892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1" name="图片 215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75" y="750888"/>
            <a:ext cx="3578225" cy="32750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2" name="图片 215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8" y="2073275"/>
            <a:ext cx="1476375" cy="152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11270"/>
          <p:cNvSpPr/>
          <p:nvPr/>
        </p:nvSpPr>
        <p:spPr>
          <a:xfrm>
            <a:off x="704850" y="1181100"/>
            <a:ext cx="4260850" cy="671513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" name="矩形 11270"/>
          <p:cNvSpPr/>
          <p:nvPr/>
        </p:nvSpPr>
        <p:spPr>
          <a:xfrm>
            <a:off x="5370513" y="2798763"/>
            <a:ext cx="3276600" cy="465137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3" name="矩形 11270"/>
          <p:cNvSpPr/>
          <p:nvPr/>
        </p:nvSpPr>
        <p:spPr>
          <a:xfrm>
            <a:off x="5381625" y="1050925"/>
            <a:ext cx="2278063" cy="465138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2" grpId="0" bldLvl="0" animBg="1"/>
      <p:bldP spid="2" grpId="1" animBg="1"/>
      <p:bldP spid="3" grpId="0" bldLvl="0" animBg="1"/>
      <p:bldP spid="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文本框 21507"/>
          <p:cNvSpPr txBox="1"/>
          <p:nvPr/>
        </p:nvSpPr>
        <p:spPr>
          <a:xfrm>
            <a:off x="6300788" y="2708275"/>
            <a:ext cx="1439862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4" name="文本框 10244"/>
          <p:cNvSpPr txBox="1"/>
          <p:nvPr/>
        </p:nvSpPr>
        <p:spPr>
          <a:xfrm>
            <a:off x="669925" y="623888"/>
            <a:ext cx="1712913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仿宋_GB2312" pitchFamily="1" charset="-122"/>
              </a:rPr>
              <a:t>2. 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DRAM</a:t>
            </a:r>
            <a:endParaRPr lang="zh-CN" altLang="en-US" sz="2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pic>
        <p:nvPicPr>
          <p:cNvPr id="23555" name="图片 130" descr="7-3-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8775" y="774700"/>
            <a:ext cx="3200400" cy="3151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6" name="文本框 19460"/>
          <p:cNvSpPr txBox="1"/>
          <p:nvPr/>
        </p:nvSpPr>
        <p:spPr>
          <a:xfrm>
            <a:off x="641350" y="1889125"/>
            <a:ext cx="4533900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单管DRAM存储结点的结构如图所示，由MOS管T和栅极电容CS组成。</a:t>
            </a:r>
            <a:endParaRPr lang="zh-CN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3557" name="文本框 5"/>
          <p:cNvSpPr txBox="1"/>
          <p:nvPr/>
        </p:nvSpPr>
        <p:spPr>
          <a:xfrm>
            <a:off x="679450" y="966788"/>
            <a:ext cx="4117975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DRAM是利用MOS管栅极电容可以存储电荷的原理而实现数据的存储。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8" name="文本框 6"/>
          <p:cNvSpPr txBox="1"/>
          <p:nvPr/>
        </p:nvSpPr>
        <p:spPr>
          <a:xfrm>
            <a:off x="5579745" y="4220845"/>
            <a:ext cx="3271838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由于DRAM存储结点的结构非常简单，因此单片DRAM的容量很大，用于需要大量存储数据的场合。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矩形 11270"/>
          <p:cNvSpPr/>
          <p:nvPr/>
        </p:nvSpPr>
        <p:spPr>
          <a:xfrm>
            <a:off x="6562725" y="1530350"/>
            <a:ext cx="1554163" cy="1185863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3560" name="文本框 2"/>
          <p:cNvSpPr txBox="1"/>
          <p:nvPr/>
        </p:nvSpPr>
        <p:spPr>
          <a:xfrm>
            <a:off x="669925" y="2760663"/>
            <a:ext cx="477837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(1) </a:t>
            </a:r>
            <a:r>
              <a:rPr lang="zh-CN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在进行写操作时，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字线X上给出高电平，MOS管T导通，位线B上的数据经过MOS管被存入电容CS中。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61" name="文本框 3"/>
          <p:cNvSpPr txBox="1"/>
          <p:nvPr/>
        </p:nvSpPr>
        <p:spPr>
          <a:xfrm>
            <a:off x="679450" y="4149725"/>
            <a:ext cx="4759325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(2) </a:t>
            </a:r>
            <a:r>
              <a:rPr lang="zh-CN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在进行读操作时，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字线X同样给出高电平使MOS管导通，这时电容CS中的数据经过MOS管输出到位线上，使位线B上得到相应的信号电平，再经过读写放大器输出给外部电路。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23554" grpId="0"/>
      <p:bldP spid="23554" grpId="1"/>
      <p:bldP spid="23557" grpId="0"/>
      <p:bldP spid="23557" grpId="1"/>
      <p:bldP spid="23556" grpId="0"/>
      <p:bldP spid="23556" grpId="1"/>
      <p:bldP spid="23560" grpId="0"/>
      <p:bldP spid="23560" grpId="1"/>
      <p:bldP spid="23561" grpId="0"/>
      <p:bldP spid="23561" grpId="1"/>
      <p:bldP spid="23558" grpId="0"/>
      <p:bldP spid="2355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Rectangle 2"/>
          <p:cNvSpPr/>
          <p:nvPr/>
        </p:nvSpPr>
        <p:spPr>
          <a:xfrm>
            <a:off x="1588" y="0"/>
            <a:ext cx="9142412" cy="6858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098" name="Picture 6" descr="zcz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7050" y="260350"/>
            <a:ext cx="1943100" cy="715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Line 7"/>
          <p:cNvSpPr/>
          <p:nvPr/>
        </p:nvSpPr>
        <p:spPr>
          <a:xfrm>
            <a:off x="0" y="1125538"/>
            <a:ext cx="9144000" cy="0"/>
          </a:xfrm>
          <a:prstGeom prst="line">
            <a:avLst/>
          </a:prstGeom>
          <a:ln w="28575" cap="flat" cmpd="sng">
            <a:solidFill>
              <a:srgbClr val="EAEAEA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0" name="Rectangle 5"/>
          <p:cNvSpPr/>
          <p:nvPr/>
        </p:nvSpPr>
        <p:spPr>
          <a:xfrm>
            <a:off x="395288" y="1989138"/>
            <a:ext cx="8424862" cy="11525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 defTabSz="914400">
              <a:lnSpc>
                <a:spcPct val="120000"/>
              </a:lnSpc>
              <a:tabLst>
                <a:tab pos="1790700" algn="l"/>
              </a:tabLst>
            </a:pPr>
            <a:r>
              <a:rPr lang="zh-CN" altLang="en-US" sz="3600" b="0" dirty="0">
                <a:latin typeface="黑体" panose="02010609060101010101" pitchFamily="2" charset="-122"/>
                <a:ea typeface="黑体" panose="02010609060101010101" pitchFamily="2" charset="-122"/>
              </a:rPr>
              <a:t>第七章 半导体存储器</a:t>
            </a:r>
            <a:endParaRPr lang="zh-CN" altLang="en-US" sz="3600" b="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 defTabSz="914400">
              <a:lnSpc>
                <a:spcPct val="120000"/>
              </a:lnSpc>
              <a:tabLst>
                <a:tab pos="1790700" algn="l"/>
              </a:tabLst>
            </a:pPr>
            <a:r>
              <a:rPr lang="zh-CN" altLang="en-US" sz="3600" b="0" dirty="0"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en-US" altLang="zh-CN" sz="3600" b="0" dirty="0">
                <a:latin typeface="Arial" panose="020B0604020202020204" pitchFamily="34" charset="0"/>
                <a:ea typeface="黑体" panose="02010609060101010101" pitchFamily="2" charset="-122"/>
              </a:rPr>
              <a:t>Memory</a:t>
            </a:r>
            <a:endParaRPr lang="en-US" altLang="zh-CN" sz="3600" b="0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pic>
        <p:nvPicPr>
          <p:cNvPr id="4101" name="图片 1" descr="清华出版社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-4762"/>
            <a:ext cx="3386137" cy="10747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文本框 1"/>
          <p:cNvSpPr txBox="1"/>
          <p:nvPr/>
        </p:nvSpPr>
        <p:spPr>
          <a:xfrm>
            <a:off x="434975" y="609600"/>
            <a:ext cx="8169275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由于MOS管的栅极电容极小而且有漏电流存在，电荷不能长期保存，所以在使用DRAM时需要定时进行刷新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（Refresh）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补充电荷以避免存储数据丢失。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78" name="文本框 2"/>
          <p:cNvSpPr txBox="1"/>
          <p:nvPr/>
        </p:nvSpPr>
        <p:spPr>
          <a:xfrm>
            <a:off x="487363" y="1531938"/>
            <a:ext cx="8169275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无论是应用锁存器存储数据的SRAM还是应用栅极电容存储数据的DRAM，在断电后数据都会丢失，所以RAM称为易失性存储器。</a:t>
            </a:r>
            <a:endParaRPr lang="zh-CN" altLang="zh-CN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4579" name="图片 256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100" y="3489325"/>
            <a:ext cx="7551738" cy="687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0" name="图片 256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2317750"/>
            <a:ext cx="1566863" cy="1069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2" name="文本框 1"/>
          <p:cNvSpPr txBox="1"/>
          <p:nvPr/>
        </p:nvSpPr>
        <p:spPr>
          <a:xfrm>
            <a:off x="576263" y="4637088"/>
            <a:ext cx="20193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 sz="24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？思考与练习</a:t>
            </a:r>
            <a:endParaRPr lang="zh-CN" altLang="en-US" sz="24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5325" y="5097463"/>
            <a:ext cx="6242050" cy="9223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1. SRAM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和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DRAM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的根本区别是什么？各有什么优、缺点？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2. RAM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和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ROM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的主要区别是什么？各适用于什么场合？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矩形 11270"/>
          <p:cNvSpPr/>
          <p:nvPr/>
        </p:nvSpPr>
        <p:spPr>
          <a:xfrm>
            <a:off x="927100" y="3911600"/>
            <a:ext cx="3968750" cy="37147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45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45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45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7" grpId="0"/>
      <p:bldP spid="24577" grpId="1"/>
      <p:bldP spid="24578" grpId="0"/>
      <p:bldP spid="24578" grpId="1"/>
      <p:bldP spid="24582" grpId="0"/>
      <p:bldP spid="24582" grpId="1"/>
      <p:bldP spid="2" grpId="0"/>
      <p:bldP spid="2" grpId="1"/>
      <p:bldP spid="3" grpId="0" bldLvl="0" animBg="1"/>
      <p:bldP spid="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Rectangle 2"/>
          <p:cNvSpPr txBox="1"/>
          <p:nvPr/>
        </p:nvSpPr>
        <p:spPr>
          <a:xfrm>
            <a:off x="1911350" y="2065655"/>
            <a:ext cx="5868035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37000"/>
              </a:srgbClr>
            </a:outerShdw>
          </a:effectLst>
        </p:spPr>
        <p:txBody>
          <a:bodyPr anchor="t" anchorCtr="0"/>
          <a:p>
            <a:pPr algn="ctr">
              <a:lnSpc>
                <a:spcPct val="120000"/>
              </a:lnSpc>
            </a:pPr>
            <a:r>
              <a:rPr lang="en-US" altLang="zh-CN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7.3 </a:t>
            </a:r>
            <a:r>
              <a:rPr lang="zh-CN" altLang="en-US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存储容量</a:t>
            </a:r>
            <a:endParaRPr lang="zh-CN" altLang="en-US" sz="4800" b="0" dirty="0">
              <a:latin typeface="Comic Sans MS" panose="030F0702030302020204" pitchFamily="2" charset="0"/>
              <a:ea typeface="黑体" panose="02010609060101010101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的扩展</a:t>
            </a:r>
            <a:endParaRPr lang="en-US" altLang="zh-CN" sz="4800" b="0" dirty="0"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文本框 26628"/>
          <p:cNvSpPr txBox="1"/>
          <p:nvPr/>
        </p:nvSpPr>
        <p:spPr>
          <a:xfrm>
            <a:off x="881063" y="1487488"/>
            <a:ext cx="6229350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其中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存储器单元数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称为字数，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每个单元的存储位数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称为位数。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6" name="文本框 7"/>
          <p:cNvSpPr txBox="1"/>
          <p:nvPr/>
        </p:nvSpPr>
        <p:spPr>
          <a:xfrm>
            <a:off x="881063" y="1041400"/>
            <a:ext cx="38608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存储器单元数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×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每个单元的存储位数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627" name="文本框 2"/>
          <p:cNvSpPr txBox="1"/>
          <p:nvPr/>
        </p:nvSpPr>
        <p:spPr>
          <a:xfrm>
            <a:off x="615950" y="593725"/>
            <a:ext cx="3119438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◆ 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存储器容量的表示方法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8" name="文本框 3"/>
          <p:cNvSpPr txBox="1"/>
          <p:nvPr/>
        </p:nvSpPr>
        <p:spPr>
          <a:xfrm>
            <a:off x="881063" y="1960563"/>
            <a:ext cx="1716087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1.</a:t>
            </a:r>
            <a:r>
              <a:rPr lang="zh-CN" altLang="en-US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位扩展方式</a:t>
            </a:r>
            <a:endParaRPr lang="zh-CN" altLang="en-US" sz="20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6629" name="图片 26627"/>
          <p:cNvPicPr>
            <a:picLocks noChangeAspect="1"/>
          </p:cNvPicPr>
          <p:nvPr/>
        </p:nvPicPr>
        <p:blipFill>
          <a:blip r:embed="rId1"/>
          <a:srcRect b="14444"/>
          <a:stretch>
            <a:fillRect/>
          </a:stretch>
        </p:blipFill>
        <p:spPr>
          <a:xfrm>
            <a:off x="1235075" y="2484438"/>
            <a:ext cx="6905625" cy="2973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30" name="文本框 5"/>
          <p:cNvSpPr txBox="1"/>
          <p:nvPr/>
        </p:nvSpPr>
        <p:spPr>
          <a:xfrm>
            <a:off x="1106488" y="5721350"/>
            <a:ext cx="1716087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2.</a:t>
            </a:r>
            <a:r>
              <a:rPr lang="zh-CN" altLang="en-US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字扩展方式</a:t>
            </a:r>
            <a:endParaRPr lang="zh-CN" altLang="en-US" sz="20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8000" y="1990725"/>
            <a:ext cx="10477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1024×1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67213" y="1990725"/>
            <a:ext cx="10477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1024×8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4140200" y="2060575"/>
            <a:ext cx="215900" cy="215900"/>
          </a:xfrm>
          <a:prstGeom prst="right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" name="文本框 4"/>
          <p:cNvSpPr txBox="1"/>
          <p:nvPr/>
        </p:nvSpPr>
        <p:spPr>
          <a:xfrm>
            <a:off x="3319463" y="5721350"/>
            <a:ext cx="9207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256×8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40263" y="5721350"/>
            <a:ext cx="10477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1024×8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413250" y="5791200"/>
            <a:ext cx="215900" cy="215900"/>
          </a:xfrm>
          <a:prstGeom prst="right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"/>
                            </p:stCondLst>
                            <p:childTnLst>
                              <p:par>
                                <p:cTn id="4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8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8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80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1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2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9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39"/>
                            </p:stCondLst>
                            <p:childTnLst>
                              <p:par>
                                <p:cTn id="6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0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1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/>
      <p:bldP spid="26626" grpId="1"/>
      <p:bldP spid="26625" grpId="0"/>
      <p:bldP spid="26625" grpId="1"/>
      <p:bldP spid="26628" grpId="0"/>
      <p:bldP spid="26628" grpId="1"/>
      <p:bldP spid="26627" grpId="0"/>
      <p:bldP spid="26627" grpId="1"/>
      <p:bldP spid="2" grpId="0"/>
      <p:bldP spid="2" grpId="1"/>
      <p:bldP spid="3" grpId="0"/>
      <p:bldP spid="3" grpId="1"/>
      <p:bldP spid="4" grpId="0" animBg="1"/>
      <p:bldP spid="4" grpId="1" animBg="1"/>
      <p:bldP spid="26630" grpId="0"/>
      <p:bldP spid="26630" grpId="1"/>
      <p:bldP spid="5" grpId="0"/>
      <p:bldP spid="5" grpId="1"/>
      <p:bldP spid="6" grpId="0"/>
      <p:bldP spid="6" grpId="1"/>
      <p:bldP spid="7" grpId="0" bldLvl="0" animBg="1"/>
      <p:bldP spid="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49" name="图片 27650"/>
          <p:cNvPicPr>
            <a:picLocks noChangeAspect="1"/>
          </p:cNvPicPr>
          <p:nvPr/>
        </p:nvPicPr>
        <p:blipFill>
          <a:blip r:embed="rId1"/>
          <a:srcRect b="6155"/>
          <a:stretch>
            <a:fillRect/>
          </a:stretch>
        </p:blipFill>
        <p:spPr>
          <a:xfrm>
            <a:off x="666750" y="1206500"/>
            <a:ext cx="8020050" cy="4248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346200" y="838200"/>
            <a:ext cx="8636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0~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255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86100" y="838200"/>
            <a:ext cx="11049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256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~511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83138" y="838200"/>
            <a:ext cx="10779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512~767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84950" y="838200"/>
            <a:ext cx="12049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768~1023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11270"/>
          <p:cNvSpPr/>
          <p:nvPr/>
        </p:nvSpPr>
        <p:spPr>
          <a:xfrm>
            <a:off x="779463" y="3168650"/>
            <a:ext cx="320675" cy="79375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7" name="矩形 11270"/>
          <p:cNvSpPr/>
          <p:nvPr/>
        </p:nvSpPr>
        <p:spPr>
          <a:xfrm>
            <a:off x="779463" y="4270375"/>
            <a:ext cx="320675" cy="895350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8" name="矩形 11270"/>
          <p:cNvSpPr/>
          <p:nvPr/>
        </p:nvSpPr>
        <p:spPr>
          <a:xfrm>
            <a:off x="2171700" y="4152900"/>
            <a:ext cx="320675" cy="101282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9" name="矩形 11270"/>
          <p:cNvSpPr/>
          <p:nvPr/>
        </p:nvSpPr>
        <p:spPr>
          <a:xfrm>
            <a:off x="2492375" y="2740025"/>
            <a:ext cx="320675" cy="42862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10" name="矩形 11270"/>
          <p:cNvSpPr/>
          <p:nvPr/>
        </p:nvSpPr>
        <p:spPr>
          <a:xfrm>
            <a:off x="4289425" y="2740025"/>
            <a:ext cx="320675" cy="42862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11" name="矩形 11270"/>
          <p:cNvSpPr/>
          <p:nvPr/>
        </p:nvSpPr>
        <p:spPr>
          <a:xfrm>
            <a:off x="6003925" y="2740025"/>
            <a:ext cx="320675" cy="42862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12" name="矩形 11270"/>
          <p:cNvSpPr/>
          <p:nvPr/>
        </p:nvSpPr>
        <p:spPr>
          <a:xfrm>
            <a:off x="7789863" y="2740025"/>
            <a:ext cx="320675" cy="428625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80"/>
                                        <p:tgtEl>
                                          <p:spTgt spid="3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80"/>
                                        <p:tgtEl>
                                          <p:spTgt spid="3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80"/>
                                        <p:tgtEl>
                                          <p:spTgt spid="3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1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2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7" grpId="0" bldLvl="0" animBg="1"/>
      <p:bldP spid="7" grpId="1" animBg="1"/>
      <p:bldP spid="8" grpId="0" bldLvl="0" animBg="1"/>
      <p:bldP spid="8" grpId="1" animBg="1"/>
      <p:bldP spid="2" grpId="0"/>
      <p:bldP spid="2" grpId="1"/>
      <p:bldP spid="4" grpId="0"/>
      <p:bldP spid="4" grpId="1"/>
      <p:bldP spid="5" grpId="0"/>
      <p:bldP spid="5" grpId="1"/>
      <p:bldP spid="9" grpId="0" bldLvl="0" animBg="1"/>
      <p:bldP spid="9" grpId="1" animBg="1"/>
      <p:bldP spid="10" grpId="0" bldLvl="0" animBg="1"/>
      <p:bldP spid="10" grpId="1" animBg="1"/>
      <p:bldP spid="11" grpId="0" bldLvl="0" animBg="1"/>
      <p:bldP spid="11" grpId="1" animBg="1"/>
      <p:bldP spid="12" grpId="0" bldLvl="0" animBg="1"/>
      <p:bldP spid="1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Rectangle 2"/>
          <p:cNvSpPr txBox="1"/>
          <p:nvPr/>
        </p:nvSpPr>
        <p:spPr>
          <a:xfrm>
            <a:off x="1911350" y="2074863"/>
            <a:ext cx="5713413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37000"/>
              </a:srgbClr>
            </a:outerShdw>
          </a:effectLst>
        </p:spPr>
        <p:txBody>
          <a:bodyPr anchor="t" anchorCtr="0"/>
          <a:p>
            <a:pPr algn="ctr">
              <a:lnSpc>
                <a:spcPct val="120000"/>
              </a:lnSpc>
            </a:pPr>
            <a:r>
              <a:rPr lang="en-US" altLang="zh-CN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7.4 ROM</a:t>
            </a:r>
            <a:r>
              <a:rPr lang="zh-CN" altLang="en-US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的应用</a:t>
            </a:r>
            <a:endParaRPr lang="en-US" altLang="zh-CN" sz="4800" b="0" dirty="0"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文本框 26628"/>
          <p:cNvSpPr txBox="1"/>
          <p:nvPr/>
        </p:nvSpPr>
        <p:spPr>
          <a:xfrm>
            <a:off x="478155" y="627380"/>
            <a:ext cx="840613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在数字系统中，应用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ROM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的数据存储作用构成函数发生器等，ROM还可以用来实现组合逻辑函数和进行代码转换。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9698" name="文本框 3"/>
          <p:cNvSpPr txBox="1"/>
          <p:nvPr/>
        </p:nvSpPr>
        <p:spPr>
          <a:xfrm>
            <a:off x="727075" y="1658938"/>
            <a:ext cx="2481263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1.</a:t>
            </a:r>
            <a:r>
              <a:rPr lang="zh-CN" altLang="en-US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实现组合逻辑函数</a:t>
            </a:r>
            <a:endParaRPr lang="zh-CN" altLang="en-US" sz="20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699" name="文本框 26628"/>
          <p:cNvSpPr txBox="1"/>
          <p:nvPr/>
        </p:nvSpPr>
        <p:spPr>
          <a:xfrm>
            <a:off x="727075" y="2058988"/>
            <a:ext cx="7902575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ROM具有多个地址输入端和多个数据输出端，所以可以很方便地实现多输入-多输出的组合逻辑函数。</a:t>
            </a:r>
            <a:endParaRPr lang="zh-CN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29700" name="对象 -2147481878"/>
          <p:cNvGraphicFramePr/>
          <p:nvPr/>
        </p:nvGraphicFramePr>
        <p:xfrm>
          <a:off x="539115" y="3938905"/>
          <a:ext cx="287909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" imgW="5003800" imgH="2667000" progId="Visio.Drawing.11">
                  <p:embed/>
                </p:oleObj>
              </mc:Choice>
              <mc:Fallback>
                <p:oleObj name="" r:id="rId1" imgW="5003800" imgH="2667000" progId="Visio.Drawing.11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9115" y="3938905"/>
                        <a:ext cx="2879090" cy="168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" name="对象 2"/>
          <p:cNvGraphicFramePr/>
          <p:nvPr/>
        </p:nvGraphicFramePr>
        <p:xfrm>
          <a:off x="3417888" y="3135313"/>
          <a:ext cx="5400675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3" imgW="11181715" imgH="5219700" progId="Paint.Picture">
                  <p:embed/>
                </p:oleObj>
              </mc:Choice>
              <mc:Fallback>
                <p:oleObj name="" r:id="rId3" imgW="11181715" imgH="5219700" progId="Paint.Picture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7888" y="3135313"/>
                        <a:ext cx="5400675" cy="302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339850" y="3135313"/>
            <a:ext cx="9715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256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×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8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27655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5" imgW="914400" imgH="215900" progId="Equation.KSEE3">
                  <p:embed/>
                </p:oleObj>
              </mc:Choice>
              <mc:Fallback>
                <p:oleObj name="" r:id="rId5" imgW="914400" imgH="215900" progId="Equation.KSEE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/>
      <p:bldP spid="29698" grpId="1"/>
      <p:bldP spid="29699" grpId="0"/>
      <p:bldP spid="29699" grpId="1"/>
      <p:bldP spid="29697" grpId="0"/>
      <p:bldP spid="29697" grpId="1"/>
      <p:bldP spid="2" grpId="0"/>
      <p:bldP spid="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文本框 3"/>
          <p:cNvSpPr txBox="1"/>
          <p:nvPr/>
        </p:nvSpPr>
        <p:spPr>
          <a:xfrm>
            <a:off x="641350" y="665163"/>
            <a:ext cx="1970088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2.</a:t>
            </a:r>
            <a:r>
              <a:rPr lang="zh-CN" altLang="en-US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实现代码转换</a:t>
            </a:r>
            <a:endParaRPr lang="zh-CN" altLang="en-US" sz="20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22" name="文本框 26628"/>
          <p:cNvSpPr txBox="1"/>
          <p:nvPr/>
        </p:nvSpPr>
        <p:spPr>
          <a:xfrm>
            <a:off x="701675" y="991870"/>
            <a:ext cx="7902575" cy="1752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代码转换电路本质上为组合逻辑电路，当然可以按组合逻辑函数的一般方法进行设计，但最简单的方法是基于ROM设计，通过查表的方式实现代码转换。将待转换的代码作为ROM的地址，将真值表写入ROM中，那么ROM的输出即为转换结果。</a:t>
            </a:r>
            <a:endParaRPr lang="zh-CN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30723" name="对象 1"/>
          <p:cNvGraphicFramePr/>
          <p:nvPr/>
        </p:nvGraphicFramePr>
        <p:xfrm>
          <a:off x="701675" y="3500755"/>
          <a:ext cx="2729230" cy="2192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3416300" imgH="2209800" progId="Visio.Drawing.11">
                  <p:embed/>
                </p:oleObj>
              </mc:Choice>
              <mc:Fallback>
                <p:oleObj name="" r:id="rId1" imgW="3416300" imgH="2209800" progId="Visio.Drawing.11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1675" y="3500755"/>
                        <a:ext cx="2729230" cy="21920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对象 3"/>
          <p:cNvGraphicFramePr/>
          <p:nvPr/>
        </p:nvGraphicFramePr>
        <p:xfrm>
          <a:off x="3684270" y="2564765"/>
          <a:ext cx="4919980" cy="357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3" imgW="8677275" imgH="5505450" progId="Paint.Picture">
                  <p:embed/>
                </p:oleObj>
              </mc:Choice>
              <mc:Fallback>
                <p:oleObj name="" r:id="rId3" imgW="8677275" imgH="5505450" progId="Paint.Picture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84270" y="2564765"/>
                        <a:ext cx="4919980" cy="35706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403350" y="2955925"/>
            <a:ext cx="1111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256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×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12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07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07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1" grpId="0"/>
      <p:bldP spid="30721" grpId="1"/>
      <p:bldP spid="30722" grpId="0"/>
      <p:bldP spid="30722" grpId="1"/>
      <p:bldP spid="2" grpId="0"/>
      <p:bldP spid="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3" name="文本框 2"/>
          <p:cNvSpPr txBox="1"/>
          <p:nvPr/>
        </p:nvSpPr>
        <p:spPr>
          <a:xfrm>
            <a:off x="776288" y="647700"/>
            <a:ext cx="2225675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3.</a:t>
            </a:r>
            <a:r>
              <a:rPr lang="zh-CN" altLang="en-US" sz="2000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构成函数发生器</a:t>
            </a:r>
            <a:endParaRPr lang="zh-CN" altLang="en-US" sz="2000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25" name="文本框 26628"/>
          <p:cNvSpPr txBox="1"/>
          <p:nvPr/>
        </p:nvSpPr>
        <p:spPr>
          <a:xfrm>
            <a:off x="776605" y="1052830"/>
            <a:ext cx="80343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函数发生器是用来产生正弦波、三角波、锯齿波或其它任意波形的电路系统。</a:t>
            </a:r>
            <a:endParaRPr lang="zh-CN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0724" name="对象 -2147481877"/>
          <p:cNvGraphicFramePr/>
          <p:nvPr/>
        </p:nvGraphicFramePr>
        <p:xfrm>
          <a:off x="1495425" y="1620838"/>
          <a:ext cx="5861050" cy="177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" imgW="2249805" imgH="673735" progId="Visio.Drawing.11">
                  <p:embed/>
                </p:oleObj>
              </mc:Choice>
              <mc:Fallback>
                <p:oleObj name="" r:id="rId1" imgW="2249805" imgH="673735" progId="Visio.Drawing.11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5425" y="1620838"/>
                        <a:ext cx="5861050" cy="1779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8" name="文本框 99"/>
          <p:cNvSpPr txBox="1"/>
          <p:nvPr/>
        </p:nvSpPr>
        <p:spPr>
          <a:xfrm>
            <a:off x="971550" y="3644900"/>
            <a:ext cx="3478530" cy="2584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228600"/>
            <a:r>
              <a:rPr lang="en-US" altLang="zh-CN" b="0"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#include &lt;math.h&gt;</a:t>
            </a:r>
            <a:endParaRPr lang="en-US" altLang="zh-CN" b="0"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  <a:p>
            <a:pPr indent="228600"/>
            <a:r>
              <a:rPr lang="en-US" altLang="zh-CN" b="0"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#include &lt;stdio.h&gt;</a:t>
            </a:r>
            <a:endParaRPr lang="en-US" altLang="zh-CN" b="0"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  <a:p>
            <a:pPr indent="228600"/>
            <a:r>
              <a:rPr lang="en-US" altLang="zh-CN" b="0"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#define PI 3.1415926</a:t>
            </a:r>
            <a:endParaRPr lang="en-US" altLang="zh-CN" b="0"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  <a:p>
            <a:pPr indent="228600"/>
            <a:r>
              <a:rPr lang="en-US" altLang="zh-CN" b="0"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int main (void)</a:t>
            </a:r>
            <a:endParaRPr lang="en-US" altLang="zh-CN" b="0"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  <a:p>
            <a:pPr indent="228600"/>
            <a:r>
              <a:rPr lang="en-US" altLang="zh-CN" b="0"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  {</a:t>
            </a:r>
            <a:endParaRPr lang="en-US" altLang="zh-CN" b="0"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  <a:p>
            <a:pPr indent="228600"/>
            <a:r>
              <a:rPr lang="en-US" altLang="zh-CN" b="0"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   float x;</a:t>
            </a:r>
            <a:endParaRPr lang="en-US" altLang="zh-CN" b="0"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  <a:p>
            <a:pPr indent="228600"/>
            <a:r>
              <a:rPr lang="en-US" altLang="zh-CN" b="0"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   unsigned char sin8b;</a:t>
            </a:r>
            <a:endParaRPr lang="en-US" altLang="zh-CN" b="0"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  <a:p>
            <a:pPr indent="228600"/>
            <a:r>
              <a:rPr lang="en-US" altLang="zh-CN" b="0"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   unsigned int i;</a:t>
            </a:r>
            <a:endParaRPr lang="en-US" altLang="zh-CN" b="0"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  <a:p>
            <a:pPr indent="228600"/>
            <a:r>
              <a:rPr lang="en-US" altLang="zh-CN" b="0"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   FILE *fp;     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</p:txBody>
      </p:sp>
      <p:sp>
        <p:nvSpPr>
          <p:cNvPr id="31749" name="文本框 1"/>
          <p:cNvSpPr txBox="1"/>
          <p:nvPr/>
        </p:nvSpPr>
        <p:spPr>
          <a:xfrm>
            <a:off x="4427855" y="3644900"/>
            <a:ext cx="4101465" cy="2584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indent="228600"/>
            <a:r>
              <a:rPr lang="en-US" altLang="zh-CN" b="0"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fp=fopen("sin256x8.bin","w");</a:t>
            </a:r>
            <a:endParaRPr lang="en-US" altLang="zh-CN" b="0"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  <a:p>
            <a:pPr indent="228600"/>
            <a:r>
              <a:rPr lang="en-US" altLang="zh-CN" b="0"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  for (i=0;i&lt;256;i++)</a:t>
            </a:r>
            <a:endParaRPr lang="en-US" altLang="zh-CN" b="0"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  <a:p>
            <a:pPr indent="228600"/>
            <a:r>
              <a:rPr lang="en-US" altLang="zh-CN" b="0"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       {</a:t>
            </a:r>
            <a:endParaRPr lang="en-US" altLang="zh-CN" b="0"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  <a:p>
            <a:pPr indent="228600"/>
            <a:r>
              <a:rPr lang="en-US" altLang="zh-CN" b="0"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        x=sin(2*PI/256*i);</a:t>
            </a:r>
            <a:endParaRPr lang="en-US" altLang="zh-CN" b="0"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  <a:p>
            <a:pPr indent="228600"/>
            <a:r>
              <a:rPr lang="en-US" altLang="zh-CN" b="0"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        sin8b=((x+1)/2*255);</a:t>
            </a:r>
            <a:endParaRPr lang="en-US" altLang="zh-CN" b="0"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  <a:p>
            <a:pPr indent="228600"/>
            <a:r>
              <a:rPr lang="en-US" altLang="zh-CN" b="0"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        fputc(sin8b,fp);</a:t>
            </a:r>
            <a:endParaRPr lang="en-US" altLang="zh-CN" b="0"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  <a:p>
            <a:pPr indent="228600"/>
            <a:r>
              <a:rPr lang="en-US" altLang="zh-CN" b="0"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        }</a:t>
            </a:r>
            <a:endParaRPr lang="en-US" altLang="zh-CN" b="0"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  <a:p>
            <a:pPr indent="228600"/>
            <a:r>
              <a:rPr lang="en-US" altLang="zh-CN" b="0"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     fclose(fp);</a:t>
            </a:r>
            <a:endParaRPr lang="en-US" altLang="zh-CN" b="0"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  <a:p>
            <a:pPr indent="228600"/>
            <a:r>
              <a:rPr lang="en-US" altLang="zh-CN" b="0"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    }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  <p:bldP spid="30723" grpId="1"/>
      <p:bldP spid="30725" grpId="0"/>
      <p:bldP spid="30725" grpId="1"/>
      <p:bldP spid="31748" grpId="0"/>
      <p:bldP spid="31748" grpId="1"/>
      <p:bldP spid="31749" grpId="0"/>
      <p:bldP spid="3174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Rectangle 2"/>
          <p:cNvSpPr txBox="1"/>
          <p:nvPr/>
        </p:nvSpPr>
        <p:spPr>
          <a:xfrm>
            <a:off x="1911350" y="2074863"/>
            <a:ext cx="5713413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37000"/>
              </a:srgbClr>
            </a:outerShdw>
          </a:effectLst>
        </p:spPr>
        <p:txBody>
          <a:bodyPr anchor="t" anchorCtr="0"/>
          <a:p>
            <a:pPr algn="ctr">
              <a:lnSpc>
                <a:spcPct val="120000"/>
              </a:lnSpc>
            </a:pPr>
            <a:r>
              <a:rPr lang="en-US" altLang="zh-CN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7.5 </a:t>
            </a:r>
            <a:r>
              <a:rPr lang="zh-CN" altLang="en-US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设计实践</a:t>
            </a:r>
            <a:endParaRPr lang="en-US" altLang="zh-CN" sz="4800" b="0" dirty="0"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  <p:sp>
        <p:nvSpPr>
          <p:cNvPr id="6" name="文本框 3"/>
          <p:cNvSpPr txBox="1"/>
          <p:nvPr>
            <p:custDataLst>
              <p:tags r:id="rId1"/>
            </p:custDataLst>
          </p:nvPr>
        </p:nvSpPr>
        <p:spPr>
          <a:xfrm>
            <a:off x="3060065" y="3213100"/>
            <a:ext cx="3612515" cy="5575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eaLnBrk="0" hangingPunct="0"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</a:t>
            </a:r>
            <a:r>
              <a:rPr sz="2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.</a:t>
            </a:r>
            <a:r>
              <a:rPr lang="en-US" sz="2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5</a:t>
            </a:r>
            <a:r>
              <a:rPr sz="2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.1 DDS信号源设计</a:t>
            </a:r>
            <a:endParaRPr sz="2000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文本框 3"/>
          <p:cNvSpPr txBox="1"/>
          <p:nvPr>
            <p:custDataLst>
              <p:tags r:id="rId2"/>
            </p:custDataLst>
          </p:nvPr>
        </p:nvSpPr>
        <p:spPr>
          <a:xfrm>
            <a:off x="3060065" y="3797935"/>
            <a:ext cx="3697605" cy="5575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eaLnBrk="0" hangingPunct="0"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</a:t>
            </a:r>
            <a:r>
              <a:rPr sz="2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.</a:t>
            </a:r>
            <a:r>
              <a:rPr lang="en-US" sz="2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5</a:t>
            </a:r>
            <a:r>
              <a:rPr sz="2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.</a:t>
            </a:r>
            <a:r>
              <a:rPr lang="en-US" sz="2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sz="2000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LED点阵驱动电路设计</a:t>
            </a:r>
            <a:endParaRPr sz="2000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" grpId="0"/>
      <p:bldP spid="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文本框 3"/>
          <p:cNvSpPr txBox="1"/>
          <p:nvPr>
            <p:custDataLst>
              <p:tags r:id="rId1"/>
            </p:custDataLst>
          </p:nvPr>
        </p:nvSpPr>
        <p:spPr>
          <a:xfrm>
            <a:off x="683895" y="908685"/>
            <a:ext cx="4841240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DDS是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irect 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igital </a:t>
            </a:r>
            <a:r>
              <a:rPr lang="zh-CN" altLang="en-US" dirty="0">
                <a:solidFill>
                  <a:srgbClr val="FF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S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ynthesizer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的缩写。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9698" name="文本框 3"/>
          <p:cNvSpPr txBox="1"/>
          <p:nvPr>
            <p:custDataLst>
              <p:tags r:id="rId2"/>
            </p:custDataLst>
          </p:nvPr>
        </p:nvSpPr>
        <p:spPr>
          <a:xfrm>
            <a:off x="755650" y="3724275"/>
            <a:ext cx="5245100" cy="2584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DDS信号源的工作原理是：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相位累加器在时钟的作用下实现相位循环累加，输出新的相位增量。波形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ROM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用于实现相位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-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幅值的转换，以相位累加器输出</a:t>
            </a:r>
            <a:r>
              <a:rPr lang="zh-CN" altLang="en-US" dirty="0">
                <a:latin typeface="Comic Sans MS" panose="030F0702030302020204" pitchFamily="2" charset="0"/>
                <a:sym typeface="+mn-ea"/>
              </a:rPr>
              <a:t>的相位值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作为波形存储器的地址，从存储器中取出信号的幅值数据输出，再经过D/A转换器和低通滤波器转换为模拟信号。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29699" name="对象 1"/>
          <p:cNvGraphicFramePr/>
          <p:nvPr>
            <p:custDataLst>
              <p:tags r:id="rId3"/>
            </p:custDataLst>
          </p:nvPr>
        </p:nvGraphicFramePr>
        <p:xfrm>
          <a:off x="540385" y="1352550"/>
          <a:ext cx="5763260" cy="231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4" imgW="6991350" imgH="3171825" progId="Paint.Picture">
                  <p:embed/>
                </p:oleObj>
              </mc:Choice>
              <mc:Fallback>
                <p:oleObj name="" r:id="rId4" imgW="6991350" imgH="3171825" progId="Paint.Picture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0385" y="1352550"/>
                        <a:ext cx="5763260" cy="2314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矩形 11270"/>
          <p:cNvSpPr/>
          <p:nvPr>
            <p:custDataLst>
              <p:tags r:id="rId6"/>
            </p:custDataLst>
          </p:nvPr>
        </p:nvSpPr>
        <p:spPr>
          <a:xfrm>
            <a:off x="1370965" y="1461135"/>
            <a:ext cx="3094355" cy="2280920"/>
          </a:xfrm>
          <a:prstGeom prst="rect">
            <a:avLst/>
          </a:prstGeom>
          <a:solidFill>
            <a:srgbClr val="FF00FF">
              <a:alpha val="25999"/>
            </a:srgbClr>
          </a:solidFill>
          <a:ln w="95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 dirty="0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9701" name="文本框 3"/>
          <p:cNvSpPr txBox="1"/>
          <p:nvPr>
            <p:custDataLst>
              <p:tags r:id="rId7"/>
            </p:custDataLst>
          </p:nvPr>
        </p:nvSpPr>
        <p:spPr>
          <a:xfrm>
            <a:off x="1646238" y="3387725"/>
            <a:ext cx="1344612" cy="3381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sz="1600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相位累加器</a:t>
            </a:r>
            <a:endParaRPr lang="zh-CN" altLang="en-US" sz="1600" dirty="0">
              <a:solidFill>
                <a:srgbClr val="00B05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9702" name="文本框 3"/>
          <p:cNvSpPr txBox="1"/>
          <p:nvPr>
            <p:custDataLst>
              <p:tags r:id="rId8"/>
            </p:custDataLst>
          </p:nvPr>
        </p:nvSpPr>
        <p:spPr>
          <a:xfrm>
            <a:off x="6588125" y="4483100"/>
            <a:ext cx="218757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DDS用于产生：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(1) 信号</a:t>
            </a:r>
            <a:r>
              <a:rPr lang="zh-CN" altLang="en-US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；</a:t>
            </a:r>
            <a:endParaRPr lang="en-US" altLang="zh-CN" dirty="0">
              <a:solidFill>
                <a:srgbClr val="00B05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(2) 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载波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；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(3) SPWM信号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9703" name="文本框 3"/>
          <p:cNvSpPr txBox="1"/>
          <p:nvPr>
            <p:custDataLst>
              <p:tags r:id="rId9"/>
            </p:custDataLst>
          </p:nvPr>
        </p:nvSpPr>
        <p:spPr>
          <a:xfrm>
            <a:off x="3113723" y="1720850"/>
            <a:ext cx="133508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lang="zh-CN" altLang="en-US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波形</a:t>
            </a:r>
            <a:r>
              <a:rPr lang="en-US" altLang="zh-CN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ROM</a:t>
            </a:r>
            <a:endParaRPr lang="zh-CN" altLang="en-US" sz="1600" dirty="0">
              <a:solidFill>
                <a:srgbClr val="00B05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29705" name="对象 3"/>
          <p:cNvGraphicFramePr/>
          <p:nvPr>
            <p:custDataLst>
              <p:tags r:id="rId10"/>
            </p:custDataLst>
          </p:nvPr>
        </p:nvGraphicFramePr>
        <p:xfrm>
          <a:off x="6607810" y="3027680"/>
          <a:ext cx="2065020" cy="1528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11" imgW="2466975" imgH="2124075" progId="Paint.Picture">
                  <p:embed/>
                </p:oleObj>
              </mc:Choice>
              <mc:Fallback>
                <p:oleObj name="" r:id="rId11" imgW="2466975" imgH="2124075" progId="Paint.Picture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07810" y="3027680"/>
                        <a:ext cx="2065020" cy="1528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6" name="文本框 1"/>
          <p:cNvSpPr txBox="1"/>
          <p:nvPr>
            <p:custDataLst>
              <p:tags r:id="rId13"/>
            </p:custDataLst>
          </p:nvPr>
        </p:nvSpPr>
        <p:spPr>
          <a:xfrm>
            <a:off x="6443663" y="2781300"/>
            <a:ext cx="62801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600" dirty="0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MHz</a:t>
            </a:r>
            <a:endParaRPr lang="en-US" altLang="zh-CN" sz="1600" dirty="0">
              <a:solidFill>
                <a:srgbClr val="00B0F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文本框 3"/>
          <p:cNvSpPr txBox="1"/>
          <p:nvPr>
            <p:custDataLst>
              <p:tags r:id="rId14"/>
            </p:custDataLst>
          </p:nvPr>
        </p:nvSpPr>
        <p:spPr>
          <a:xfrm>
            <a:off x="612140" y="471805"/>
            <a:ext cx="3978275" cy="5575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eaLnBrk="0" hangingPunct="0">
              <a:lnSpc>
                <a:spcPct val="150000"/>
              </a:lnSpc>
            </a:pPr>
            <a:r>
              <a:rPr 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</a:t>
            </a:r>
            <a:r>
              <a:rPr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5</a:t>
            </a:r>
            <a:r>
              <a:rPr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.1 DDS信号源设计（1）</a:t>
            </a:r>
            <a:endParaRPr sz="2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588125" y="692785"/>
            <a:ext cx="2122170" cy="2012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>
            <p:custDataLst>
              <p:tags r:id="rId17"/>
            </p:custDataLst>
          </p:nvPr>
        </p:nvSpPr>
        <p:spPr>
          <a:xfrm>
            <a:off x="5660073" y="620395"/>
            <a:ext cx="92773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600" dirty="0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Hz/kHz</a:t>
            </a:r>
            <a:endParaRPr lang="en-US" altLang="zh-CN" sz="1600" dirty="0">
              <a:solidFill>
                <a:srgbClr val="00B0F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1" animBg="1"/>
      <p:bldP spid="23557" grpId="2" bldLvl="0" animBg="1"/>
      <p:bldP spid="29701" grpId="0"/>
      <p:bldP spid="29703" grpId="0"/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AutoShape 10"/>
          <p:cNvSpPr/>
          <p:nvPr/>
        </p:nvSpPr>
        <p:spPr>
          <a:xfrm>
            <a:off x="2411413" y="1551623"/>
            <a:ext cx="2068512" cy="46355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2" name="Rectangle 9"/>
          <p:cNvSpPr/>
          <p:nvPr/>
        </p:nvSpPr>
        <p:spPr>
          <a:xfrm>
            <a:off x="2628900" y="1554798"/>
            <a:ext cx="17875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7.2 RAM</a:t>
            </a:r>
            <a:endParaRPr lang="en-US" altLang="zh-CN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5123" name="AutoShape 13"/>
          <p:cNvSpPr/>
          <p:nvPr/>
        </p:nvSpPr>
        <p:spPr>
          <a:xfrm>
            <a:off x="3053398" y="2350135"/>
            <a:ext cx="1506537" cy="4699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4" name="Rectangle 12"/>
          <p:cNvSpPr/>
          <p:nvPr/>
        </p:nvSpPr>
        <p:spPr>
          <a:xfrm>
            <a:off x="3196273" y="2350135"/>
            <a:ext cx="15255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SRAM</a:t>
            </a:r>
            <a:endParaRPr lang="en-US" altLang="zh-CN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5125" name="AutoShape 16"/>
          <p:cNvSpPr/>
          <p:nvPr/>
        </p:nvSpPr>
        <p:spPr>
          <a:xfrm>
            <a:off x="2844800" y="3213735"/>
            <a:ext cx="3527425" cy="4572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6" name="Rectangle 15"/>
          <p:cNvSpPr/>
          <p:nvPr/>
        </p:nvSpPr>
        <p:spPr>
          <a:xfrm>
            <a:off x="2987675" y="3213735"/>
            <a:ext cx="2085975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7.3 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存储容量的扩展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pic>
        <p:nvPicPr>
          <p:cNvPr id="512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765175"/>
            <a:ext cx="1946275" cy="5487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3" name="Text Box 3"/>
          <p:cNvSpPr txBox="1"/>
          <p:nvPr/>
        </p:nvSpPr>
        <p:spPr>
          <a:xfrm>
            <a:off x="536575" y="2781300"/>
            <a:ext cx="723900" cy="1724025"/>
          </a:xfrm>
          <a:prstGeom prst="rect">
            <a:avLst/>
          </a:prstGeom>
          <a:noFill/>
          <a:ln w="9525">
            <a:noFill/>
          </a:ln>
        </p:spPr>
        <p:txBody>
          <a:bodyPr vert="eaVert" wrap="none">
            <a:spAutoFit/>
          </a:bodyPr>
          <a:p>
            <a:pPr>
              <a:lnSpc>
                <a:spcPct val="110000"/>
              </a:lnSpc>
            </a:pPr>
            <a:r>
              <a:rPr lang="zh-CN" altLang="zh-CN" sz="3200" noProof="1" dirty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  <a:cs typeface="+mn-ea"/>
              </a:rPr>
              <a:t>本章内容</a:t>
            </a:r>
            <a:endParaRPr lang="zh-CN" altLang="zh-CN" sz="3200" noProof="1" dirty="0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黑体" panose="02010609060101010101" pitchFamily="2" charset="-122"/>
              <a:cs typeface="+mn-ea"/>
            </a:endParaRPr>
          </a:p>
        </p:txBody>
      </p:sp>
      <p:pic>
        <p:nvPicPr>
          <p:cNvPr id="5129" name="Picture 4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908050"/>
            <a:ext cx="865187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0" name="Picture 20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88" y="1484313"/>
            <a:ext cx="865187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1" name="Picture 24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4292600"/>
            <a:ext cx="865188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2" name="Picture 25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5013325"/>
            <a:ext cx="865188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3" name="Picture 21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3" y="2205038"/>
            <a:ext cx="865187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4" name="Picture 22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2924175"/>
            <a:ext cx="865188" cy="647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5" name="Picture 23" descr="cir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3571875"/>
            <a:ext cx="865188" cy="647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6" name="AutoShape 29"/>
          <p:cNvSpPr/>
          <p:nvPr/>
        </p:nvSpPr>
        <p:spPr>
          <a:xfrm>
            <a:off x="2916555" y="4005580"/>
            <a:ext cx="2735263" cy="5207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37" name="Rectangle 28"/>
          <p:cNvSpPr/>
          <p:nvPr/>
        </p:nvSpPr>
        <p:spPr>
          <a:xfrm>
            <a:off x="2916555" y="4037330"/>
            <a:ext cx="25193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 algn="ctr">
              <a:spcBef>
                <a:spcPct val="20000"/>
              </a:spcBef>
            </a:pP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7.4 ROM</a:t>
            </a:r>
            <a:r>
              <a:rPr lang="zh-CN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的应用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5138" name="AutoShape 35"/>
          <p:cNvSpPr/>
          <p:nvPr/>
        </p:nvSpPr>
        <p:spPr>
          <a:xfrm>
            <a:off x="2626678" y="5643245"/>
            <a:ext cx="2663825" cy="5207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39" name="Rectangle 34"/>
          <p:cNvSpPr/>
          <p:nvPr/>
        </p:nvSpPr>
        <p:spPr>
          <a:xfrm>
            <a:off x="2626678" y="5660708"/>
            <a:ext cx="188436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>
              <a:spcBef>
                <a:spcPct val="20000"/>
              </a:spcBef>
            </a:pP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  本章小结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,</a:t>
            </a: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习题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5140" name="AutoShape 10"/>
          <p:cNvSpPr/>
          <p:nvPr/>
        </p:nvSpPr>
        <p:spPr>
          <a:xfrm>
            <a:off x="2051050" y="765810"/>
            <a:ext cx="1960563" cy="46355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41" name="Rectangle 6"/>
          <p:cNvSpPr/>
          <p:nvPr/>
        </p:nvSpPr>
        <p:spPr>
          <a:xfrm>
            <a:off x="2125663" y="765810"/>
            <a:ext cx="1658937" cy="460375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spcBef>
                <a:spcPct val="20000"/>
              </a:spcBef>
            </a:pP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7.1 ROM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5142" name="AutoShape 13"/>
          <p:cNvSpPr/>
          <p:nvPr/>
        </p:nvSpPr>
        <p:spPr>
          <a:xfrm>
            <a:off x="4816475" y="2345373"/>
            <a:ext cx="1504950" cy="4699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43" name="Rectangle 12"/>
          <p:cNvSpPr/>
          <p:nvPr/>
        </p:nvSpPr>
        <p:spPr>
          <a:xfrm>
            <a:off x="4959350" y="2345373"/>
            <a:ext cx="152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DRAM</a:t>
            </a:r>
            <a:endParaRPr lang="en-US" altLang="zh-CN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" name="AutoShape 13"/>
          <p:cNvSpPr/>
          <p:nvPr/>
        </p:nvSpPr>
        <p:spPr>
          <a:xfrm>
            <a:off x="2912745" y="4796790"/>
            <a:ext cx="2380615" cy="4699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12"/>
          <p:cNvSpPr/>
          <p:nvPr/>
        </p:nvSpPr>
        <p:spPr>
          <a:xfrm>
            <a:off x="3055620" y="4796790"/>
            <a:ext cx="190119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7.5 </a:t>
            </a:r>
            <a:r>
              <a:rPr lang="zh-CN" altLang="zh-CN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设计实践</a:t>
            </a:r>
            <a:endParaRPr lang="zh-CN" altLang="zh-CN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0721" name="对象 642"/>
          <p:cNvGraphicFramePr/>
          <p:nvPr>
            <p:custDataLst>
              <p:tags r:id="rId1"/>
            </p:custDataLst>
          </p:nvPr>
        </p:nvGraphicFramePr>
        <p:xfrm>
          <a:off x="5507990" y="3423920"/>
          <a:ext cx="3220720" cy="2399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2" imgW="2400300" imgH="1841500" progId="Visio.Drawing.11">
                  <p:embed/>
                </p:oleObj>
              </mc:Choice>
              <mc:Fallback>
                <p:oleObj name="" r:id="rId2" imgW="2400300" imgH="1841500" progId="Visio.Drawing.11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07990" y="3423920"/>
                        <a:ext cx="3220720" cy="23990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2" name="文本框 3"/>
          <p:cNvSpPr txBox="1"/>
          <p:nvPr>
            <p:custDataLst>
              <p:tags r:id="rId4"/>
            </p:custDataLst>
          </p:nvPr>
        </p:nvSpPr>
        <p:spPr>
          <a:xfrm>
            <a:off x="599758" y="980123"/>
            <a:ext cx="4286250" cy="17541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将一个正弦周期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（0~2π）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均匀采样</a:t>
            </a:r>
            <a:r>
              <a:rPr lang="zh-CN" altLang="en-US" b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zh-CN" altLang="en-US" b="1" baseline="30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n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个点（对应最小的相位增量为2π/2</a:t>
            </a:r>
            <a:r>
              <a:rPr lang="zh-CN" altLang="en-US" b="1" baseline="30000" dirty="0">
                <a:latin typeface="Comic Sans MS" panose="030F0702030302020204" pitchFamily="2" charset="0"/>
                <a:ea typeface="宋体" panose="02010600030101010101" pitchFamily="2" charset="-122"/>
              </a:rPr>
              <a:t>n</a:t>
            </a:r>
            <a:r>
              <a:rPr lang="zh-CN" altLang="en-US" b="1" dirty="0">
                <a:latin typeface="Comic Sans MS" panose="030F0702030302020204" pitchFamily="2" charset="0"/>
                <a:ea typeface="宋体" panose="02010600030101010101" pitchFamily="2" charset="-122"/>
              </a:rPr>
              <a:t>），并将采样点的模拟正弦幅度值经过量化编码为数字量后存入ROM中。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30723" name="对象 24579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619568" y="4580890"/>
          <a:ext cx="186213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6" imgW="953135" imgH="393700" progId="">
                  <p:embed/>
                </p:oleObj>
              </mc:Choice>
              <mc:Fallback>
                <p:oleObj name="" r:id="rId6" imgW="953135" imgH="393700" progId="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19568" y="4580890"/>
                        <a:ext cx="1862137" cy="765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文本框 1"/>
          <p:cNvSpPr txBox="1"/>
          <p:nvPr>
            <p:custDataLst>
              <p:tags r:id="rId8"/>
            </p:custDataLst>
          </p:nvPr>
        </p:nvSpPr>
        <p:spPr>
          <a:xfrm>
            <a:off x="683578" y="2734310"/>
            <a:ext cx="4294187" cy="1752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采用</a:t>
            </a:r>
            <a:r>
              <a:rPr lang="zh-CN" altLang="en-US" b="1" i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n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位相位累加器（能够访问2</a:t>
            </a:r>
            <a:r>
              <a:rPr lang="zh-CN" altLang="en-US" b="1" baseline="30000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n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个存储单元）时，DDS输出的正弦信号频率f</a:t>
            </a:r>
            <a:r>
              <a:rPr lang="zh-CN" altLang="en-US" b="1" baseline="-25000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OUT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与频率控制字</a:t>
            </a:r>
            <a:r>
              <a:rPr lang="zh-CN" altLang="en-US" b="1" i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N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、相位累加器的时钟脉冲频率f</a:t>
            </a:r>
            <a:r>
              <a:rPr lang="zh-CN" altLang="en-US" b="1" baseline="-25000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clk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之间的关系为：</a:t>
            </a:r>
            <a:endParaRPr lang="zh-CN" altLang="en-US" b="1" dirty="0">
              <a:solidFill>
                <a:schemeClr val="hlink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0725" name="文本框 1"/>
          <p:cNvSpPr txBox="1"/>
          <p:nvPr>
            <p:custDataLst>
              <p:tags r:id="rId9"/>
            </p:custDataLst>
          </p:nvPr>
        </p:nvSpPr>
        <p:spPr>
          <a:xfrm>
            <a:off x="611823" y="5300663"/>
            <a:ext cx="4525962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将一个正弦周期（0~2π）均匀采样</a:t>
            </a:r>
            <a:r>
              <a:rPr lang="en-US" altLang="zh-CN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256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个点时，需要用</a:t>
            </a:r>
            <a:r>
              <a:rPr lang="en-US" altLang="zh-CN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256</a:t>
            </a:r>
            <a:r>
              <a:rPr lang="en-US" altLang="zh-CN" b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×</a:t>
            </a:r>
            <a:r>
              <a:rPr lang="en-US" altLang="zh-CN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m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的ROM。</a:t>
            </a:r>
            <a:endParaRPr lang="zh-CN" altLang="en-US" b="1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30726" name="文本框 1"/>
          <p:cNvSpPr txBox="1"/>
          <p:nvPr>
            <p:custDataLst>
              <p:tags r:id="rId10"/>
            </p:custDataLst>
          </p:nvPr>
        </p:nvSpPr>
        <p:spPr>
          <a:xfrm>
            <a:off x="599758" y="620078"/>
            <a:ext cx="46482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正弦相位累加的原理可以通过图形来解释</a:t>
            </a:r>
            <a:r>
              <a:rPr lang="zh-CN" altLang="en-US" b="1" dirty="0">
                <a:solidFill>
                  <a:schemeClr val="hlink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727" name="图片 433" descr="正弦波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363845" y="1096010"/>
            <a:ext cx="3219450" cy="1989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8" name="文本框 1"/>
          <p:cNvSpPr txBox="1"/>
          <p:nvPr>
            <p:custDataLst>
              <p:tags r:id="rId13"/>
            </p:custDataLst>
          </p:nvPr>
        </p:nvSpPr>
        <p:spPr>
          <a:xfrm>
            <a:off x="7520940" y="692785"/>
            <a:ext cx="990600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000" b="1" i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设 </a:t>
            </a:r>
            <a:r>
              <a:rPr lang="en-US" altLang="zh-CN" sz="2000" b="1" i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n=8</a:t>
            </a:r>
            <a:endParaRPr lang="zh-CN" altLang="en-US" sz="2000" i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AutoShape 5"/>
          <p:cNvSpPr/>
          <p:nvPr>
            <p:custDataLst>
              <p:tags r:id="rId1"/>
            </p:custDataLst>
          </p:nvPr>
        </p:nvSpPr>
        <p:spPr>
          <a:xfrm>
            <a:off x="622935" y="621030"/>
            <a:ext cx="8116570" cy="137731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5"/>
          <p:cNvSpPr txBox="1"/>
          <p:nvPr>
            <p:custDataLst>
              <p:tags r:id="rId2"/>
            </p:custDataLst>
          </p:nvPr>
        </p:nvSpPr>
        <p:spPr>
          <a:xfrm>
            <a:off x="679450" y="621030"/>
            <a:ext cx="8059420" cy="14560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bg1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宋体" panose="02010600030101010101" pitchFamily="2" charset="-122"/>
              </a:rPr>
              <a:t>【设计任务】 设计DDS正弦波信号源。信号源有“UP”和“DOWN”两个键，按UP时频率步进增加，按DOWN时频率步进减小。要求输出信号的频率范围为100Hz~1500Hz，步进为100Hz。</a:t>
            </a:r>
            <a:endParaRPr lang="zh-CN" altLang="zh-CN" dirty="0">
              <a:solidFill>
                <a:schemeClr val="bg1"/>
              </a:solidFill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  <a:sym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12140" y="2924810"/>
            <a:ext cx="5518785" cy="2543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sym typeface="+mn-ea"/>
              </a:rPr>
              <a:t> （2）为了保证输出正弦信号无失真，根据Nyquist采样定理，每个正弦周期至少应输出</a:t>
            </a:r>
            <a:r>
              <a:rPr lang="zh-CN" altLang="en-US" dirty="0">
                <a:solidFill>
                  <a:srgbClr val="00B050"/>
                </a:solidFill>
                <a:latin typeface="Comic Sans MS" panose="030F0702030302020204" pitchFamily="2" charset="0"/>
                <a:sym typeface="+mn-ea"/>
              </a:rPr>
              <a:t>2个及以上</a:t>
            </a:r>
            <a:r>
              <a:rPr lang="zh-CN" altLang="en-US" dirty="0">
                <a:latin typeface="Comic Sans MS" panose="030F0702030302020204" pitchFamily="2" charset="0"/>
                <a:sym typeface="+mn-ea"/>
              </a:rPr>
              <a:t>的采样点，才能恢复出正弦波，而且输出的采样点数越多，越有利于后续低通滤波器的设计。但是，采样点数越多，所需要的存储容量越大，消耗的FPGA存储资源越多，因此需要折中考虑。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当输出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1500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Hz正弦波</a:t>
            </a:r>
            <a:r>
              <a:rPr lang="zh-CN" altLang="en-US" dirty="0">
                <a:latin typeface="Comic Sans MS" panose="030F0702030302020204" pitchFamily="2" charset="0"/>
                <a:sym typeface="+mn-ea"/>
              </a:rPr>
              <a:t>，设计每个周期输出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16个采样点</a:t>
            </a:r>
            <a:r>
              <a:rPr lang="zh-CN" altLang="en-US" dirty="0">
                <a:latin typeface="Comic Sans MS" panose="030F0702030302020204" pitchFamily="2" charset="0"/>
                <a:sym typeface="+mn-ea"/>
              </a:rPr>
              <a:t>时，则DDS信号源的时钟频率至少应取（</a:t>
            </a:r>
            <a:r>
              <a:rPr lang="en-US" altLang="zh-CN" dirty="0">
                <a:latin typeface="Comic Sans MS" panose="030F0702030302020204" pitchFamily="2" charset="0"/>
                <a:sym typeface="+mn-ea"/>
              </a:rPr>
              <a:t>1500</a:t>
            </a:r>
            <a:r>
              <a:rPr lang="zh-CN" altLang="en-US" dirty="0">
                <a:latin typeface="Comic Sans MS" panose="030F0702030302020204" pitchFamily="2" charset="0"/>
                <a:sym typeface="+mn-ea"/>
              </a:rPr>
              <a:t>Hz×16=）</a:t>
            </a:r>
            <a:r>
              <a:rPr lang="en-US" altLang="zh-CN" dirty="0">
                <a:latin typeface="Comic Sans MS" panose="030F0702030302020204" pitchFamily="2" charset="0"/>
                <a:sym typeface="+mn-ea"/>
              </a:rPr>
              <a:t>24</a:t>
            </a:r>
            <a:r>
              <a:rPr lang="zh-CN" altLang="en-US" dirty="0">
                <a:latin typeface="Comic Sans MS" panose="030F0702030302020204" pitchFamily="2" charset="0"/>
                <a:sym typeface="+mn-ea"/>
              </a:rPr>
              <a:t>kHz。</a:t>
            </a:r>
            <a:endParaRPr lang="zh-CN" altLang="en-US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endParaRPr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30723" name="对象 24579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7092950" y="2272665"/>
          <a:ext cx="154432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5" imgW="953135" imgH="393700" progId="">
                  <p:embed/>
                </p:oleObj>
              </mc:Choice>
              <mc:Fallback>
                <p:oleObj name="" r:id="rId5" imgW="953135" imgH="393700" progId="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92950" y="2272665"/>
                        <a:ext cx="1544320" cy="63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684530" y="1998345"/>
            <a:ext cx="6370955" cy="9239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eaLnBrk="0" hangingPunct="0">
              <a:lnSpc>
                <a:spcPct val="150000"/>
              </a:lnSpc>
            </a:pPr>
            <a:r>
              <a:rPr 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分析</a:t>
            </a:r>
            <a:r>
              <a:rPr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：</a:t>
            </a:r>
            <a:r>
              <a:rPr lang="zh-CN" altLang="en-US" dirty="0">
                <a:latin typeface="Comic Sans MS" panose="030F0702030302020204" pitchFamily="2" charset="0"/>
                <a:sym typeface="+mn-ea"/>
              </a:rPr>
              <a:t>（1）频率为</a:t>
            </a:r>
            <a:r>
              <a:rPr lang="zh-CN" altLang="en-US" dirty="0">
                <a:solidFill>
                  <a:srgbClr val="00B050"/>
                </a:solidFill>
                <a:latin typeface="Comic Sans MS" panose="030F0702030302020204" pitchFamily="2" charset="0"/>
                <a:sym typeface="+mn-ea"/>
              </a:rPr>
              <a:t>100~</a:t>
            </a:r>
            <a:r>
              <a:rPr lang="en-US" altLang="zh-CN" dirty="0">
                <a:solidFill>
                  <a:srgbClr val="00B050"/>
                </a:solidFill>
                <a:latin typeface="Comic Sans MS" panose="030F0702030302020204" pitchFamily="2" charset="0"/>
                <a:sym typeface="+mn-ea"/>
              </a:rPr>
              <a:t>1500</a:t>
            </a:r>
            <a:r>
              <a:rPr lang="zh-CN" altLang="en-US" dirty="0">
                <a:solidFill>
                  <a:srgbClr val="00B050"/>
                </a:solidFill>
                <a:latin typeface="Comic Sans MS" panose="030F0702030302020204" pitchFamily="2" charset="0"/>
                <a:sym typeface="+mn-ea"/>
              </a:rPr>
              <a:t>Hz</a:t>
            </a:r>
            <a:r>
              <a:rPr lang="zh-CN" altLang="en-US" dirty="0">
                <a:latin typeface="Comic Sans MS" panose="030F0702030302020204" pitchFamily="2" charset="0"/>
                <a:sym typeface="+mn-ea"/>
              </a:rPr>
              <a:t>、步进为100Hz的正弦信号共有</a:t>
            </a:r>
            <a:r>
              <a:rPr lang="en-US" altLang="zh-CN" dirty="0">
                <a:solidFill>
                  <a:srgbClr val="00B050"/>
                </a:solidFill>
                <a:latin typeface="Comic Sans MS" panose="030F0702030302020204" pitchFamily="2" charset="0"/>
                <a:sym typeface="+mn-ea"/>
              </a:rPr>
              <a:t>1</a:t>
            </a:r>
            <a:r>
              <a:rPr lang="zh-CN" altLang="en-US" dirty="0">
                <a:solidFill>
                  <a:srgbClr val="00B050"/>
                </a:solidFill>
                <a:latin typeface="Comic Sans MS" panose="030F0702030302020204" pitchFamily="2" charset="0"/>
                <a:sym typeface="+mn-ea"/>
              </a:rPr>
              <a:t>5</a:t>
            </a:r>
            <a:r>
              <a:rPr lang="zh-CN" altLang="en-US" dirty="0">
                <a:latin typeface="Comic Sans MS" panose="030F0702030302020204" pitchFamily="2" charset="0"/>
                <a:sym typeface="+mn-ea"/>
              </a:rPr>
              <a:t>种频率值，因此需要用</a:t>
            </a:r>
            <a:r>
              <a:rPr lang="en-US" altLang="zh-CN" dirty="0">
                <a:solidFill>
                  <a:srgbClr val="00B050"/>
                </a:solidFill>
                <a:latin typeface="Comic Sans MS" panose="030F0702030302020204" pitchFamily="2" charset="0"/>
                <a:sym typeface="+mn-ea"/>
              </a:rPr>
              <a:t>4</a:t>
            </a:r>
            <a:r>
              <a:rPr lang="zh-CN" altLang="en-US" dirty="0">
                <a:solidFill>
                  <a:srgbClr val="00B050"/>
                </a:solidFill>
                <a:latin typeface="Comic Sans MS" panose="030F0702030302020204" pitchFamily="2" charset="0"/>
                <a:sym typeface="+mn-ea"/>
              </a:rPr>
              <a:t>位</a:t>
            </a:r>
            <a:r>
              <a:rPr lang="zh-CN" altLang="en-US" dirty="0">
                <a:latin typeface="Comic Sans MS" panose="030F0702030302020204" pitchFamily="2" charset="0"/>
                <a:sym typeface="+mn-ea"/>
              </a:rPr>
              <a:t>频率控制字进行控制；</a:t>
            </a:r>
            <a:endParaRPr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162040" y="3233420"/>
            <a:ext cx="2505075" cy="3015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15" grpId="0"/>
      <p:bldP spid="15" grpId="1"/>
      <p:bldP spid="4" grpId="0"/>
      <p:bldP spid="4" grpId="1"/>
      <p:bldP spid="5" grpId="0"/>
      <p:bldP spid="5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-2147482144"/>
          <p:cNvGraphicFramePr/>
          <p:nvPr>
            <p:custDataLst>
              <p:tags r:id="rId1"/>
            </p:custDataLst>
          </p:nvPr>
        </p:nvGraphicFramePr>
        <p:xfrm>
          <a:off x="971550" y="3065145"/>
          <a:ext cx="7597140" cy="323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9537700" imgH="4000500" progId="Visio.Drawing.11">
                  <p:embed/>
                </p:oleObj>
              </mc:Choice>
              <mc:Fallback>
                <p:oleObj name="" r:id="rId2" imgW="9537700" imgH="400050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71550" y="3065145"/>
                        <a:ext cx="7597140" cy="32365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630555" y="476885"/>
            <a:ext cx="8131175" cy="25285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eaLnBrk="0" hangingPunct="0">
              <a:lnSpc>
                <a:spcPct val="150000"/>
              </a:lnSpc>
            </a:pPr>
            <a:r>
              <a:rPr 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dirty="0">
                <a:solidFill>
                  <a:srgbClr val="C00000"/>
                </a:solidFill>
                <a:latin typeface="Comic Sans MS" panose="030F0702030302020204" pitchFamily="2" charset="0"/>
                <a:sym typeface="宋体" panose="02010600030101010101" pitchFamily="2" charset="-122"/>
              </a:rPr>
              <a:t>设计过程：</a:t>
            </a:r>
            <a:r>
              <a:rPr lang="zh-CN" dirty="0">
                <a:solidFill>
                  <a:schemeClr val="tx1"/>
                </a:solidFill>
                <a:latin typeface="Comic Sans MS" panose="030F0702030302020204" pitchFamily="2" charset="0"/>
                <a:sym typeface="宋体" panose="02010600030101010101" pitchFamily="2" charset="-122"/>
              </a:rPr>
              <a:t>根据上述分析，</a:t>
            </a: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满足设计要求的DDS信号源的总体设计方案如图所示。首先利用多谐振荡器产生</a:t>
            </a:r>
            <a:r>
              <a:rPr dirty="0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25.6kHz</a:t>
            </a: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的时钟信号，根据设定的</a:t>
            </a:r>
            <a:r>
              <a:rPr lang="en-US" dirty="0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dirty="0">
                <a:solidFill>
                  <a:schemeClr val="tx1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位频率字</a:t>
            </a:r>
            <a:r>
              <a:rPr dirty="0">
                <a:latin typeface="Comic Sans MS" panose="030F0702030302020204" pitchFamily="2" charset="0"/>
                <a:sym typeface="宋体" panose="02010600030101010101" pitchFamily="2" charset="-122"/>
              </a:rPr>
              <a:t>控制</a:t>
            </a:r>
            <a:r>
              <a:rPr lang="en-US" dirty="0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8</a:t>
            </a:r>
            <a:r>
              <a:rPr dirty="0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位加法器和</a:t>
            </a:r>
            <a:r>
              <a:rPr lang="en-US" dirty="0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8</a:t>
            </a:r>
            <a:r>
              <a:rPr dirty="0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位寄存器</a:t>
            </a: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实现相位累加，将得到的数值相位值作为</a:t>
            </a:r>
            <a:r>
              <a:rPr dirty="0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256×8位</a:t>
            </a: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ROM的地址，查询预先存入ROM中的256个正弦波数据表输出数字化正弦波幅度值，再经过8位DAC转换为模拟量再经过低通滤波器</a:t>
            </a:r>
            <a:endParaRPr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滤波输出模拟正弦波信号。</a:t>
            </a:r>
            <a:endParaRPr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30723" name="对象 24579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6804025" y="2348865"/>
          <a:ext cx="154432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6" imgW="953135" imgH="393700" progId="">
                  <p:embed/>
                </p:oleObj>
              </mc:Choice>
              <mc:Fallback>
                <p:oleObj name="" r:id="rId6" imgW="953135" imgH="393700" progId="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04025" y="2348865"/>
                        <a:ext cx="1544320" cy="63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矩形 11270"/>
          <p:cNvSpPr/>
          <p:nvPr>
            <p:custDataLst>
              <p:tags r:id="rId8"/>
            </p:custDataLst>
          </p:nvPr>
        </p:nvSpPr>
        <p:spPr>
          <a:xfrm>
            <a:off x="748665" y="3075305"/>
            <a:ext cx="3738245" cy="3208655"/>
          </a:xfrm>
          <a:prstGeom prst="rect">
            <a:avLst/>
          </a:prstGeom>
          <a:solidFill>
            <a:srgbClr val="FF00FF">
              <a:alpha val="25999"/>
            </a:srgbClr>
          </a:solidFill>
          <a:ln w="95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 dirty="0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3" name="矩形 11270"/>
          <p:cNvSpPr/>
          <p:nvPr>
            <p:custDataLst>
              <p:tags r:id="rId9"/>
            </p:custDataLst>
          </p:nvPr>
        </p:nvSpPr>
        <p:spPr>
          <a:xfrm>
            <a:off x="4486275" y="3065145"/>
            <a:ext cx="1781810" cy="3208655"/>
          </a:xfrm>
          <a:prstGeom prst="rect">
            <a:avLst/>
          </a:prstGeom>
          <a:solidFill>
            <a:schemeClr val="bg1">
              <a:lumMod val="75000"/>
              <a:alpha val="26000"/>
            </a:schemeClr>
          </a:solidFill>
          <a:ln w="95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 dirty="0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3557" grpId="1" animBg="1"/>
      <p:bldP spid="23557" grpId="2" bldLvl="0" animBg="1"/>
      <p:bldP spid="3" grpId="1" animBg="1"/>
      <p:bldP spid="3" grpId="2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612140" y="474345"/>
            <a:ext cx="808609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dirty="0">
                <a:latin typeface="Comic Sans MS" panose="030F0702030302020204" pitchFamily="2" charset="0"/>
                <a:sym typeface="宋体" panose="02010600030101010101" pitchFamily="2" charset="-122"/>
              </a:rPr>
              <a:t>256点正弦波采样值可用C程序生成，归一化为8位数字量（0~255）后存入数据文件sin256x8.bin中，然后加载到ROM中。</a:t>
            </a:r>
            <a:endParaRPr dirty="0">
              <a:latin typeface="Comic Sans MS" panose="030F0702030302020204" pitchFamily="2" charset="0"/>
              <a:sym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12775" y="1468120"/>
            <a:ext cx="4871720" cy="47999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indent="228600"/>
            <a:r>
              <a:rPr lang="en-US" sz="18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#include &lt;math.h&gt;  #include &lt;stdio.h&gt;  #define PI 3.1415926  void main (void)   { </a:t>
            </a:r>
            <a:r>
              <a:rPr lang="en-US" sz="1800">
                <a:solidFill>
                  <a:srgbClr val="0070C0"/>
                </a:solidFill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float</a:t>
            </a:r>
            <a:r>
              <a:rPr lang="en-US" sz="18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x;     </a:t>
            </a:r>
            <a:r>
              <a:rPr lang="en-US" sz="1800">
                <a:solidFill>
                  <a:srgbClr val="0070C0"/>
                </a:solidFill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unsigned char</a:t>
            </a:r>
            <a:r>
              <a:rPr lang="en-US" sz="18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sin8b;     </a:t>
            </a:r>
            <a:r>
              <a:rPr lang="en-US" sz="1800">
                <a:solidFill>
                  <a:srgbClr val="0070C0"/>
                </a:solidFill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unsigned int</a:t>
            </a:r>
            <a:r>
              <a:rPr lang="en-US" sz="18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i;     FILE *fp;     fp=fopen("sin256x8.bin","w");       for (i=0;i&lt;256;i++)       {        x=sin(2*PI/256*i);        sin8b=((x+1)/2*255);        fputc(sin8b,fp);        }     fclose(fp);    }</a:t>
            </a:r>
            <a:endParaRPr lang="en-US" altLang="en-US" sz="1800">
              <a:latin typeface="Courier New" panose="02070309020205020404" charset="0"/>
              <a:ea typeface="宋体" panose="02010600030101010101" pitchFamily="2" charset="-122"/>
              <a:cs typeface="Courier New" panose="02070309020205020404" charset="0"/>
            </a:endParaRPr>
          </a:p>
        </p:txBody>
      </p:sp>
      <p:pic>
        <p:nvPicPr>
          <p:cNvPr id="30727" name="图片 433" descr="正弦波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34025" y="1412875"/>
            <a:ext cx="3295015" cy="1819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380" y="3361055"/>
            <a:ext cx="3351530" cy="2907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" name="图片 76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2140" y="836295"/>
            <a:ext cx="8187690" cy="46780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12140" y="476250"/>
            <a:ext cx="3888105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具体的</a:t>
            </a:r>
            <a:r>
              <a:rPr dirty="0">
                <a:latin typeface="Comic Sans MS" panose="030F0702030302020204" pitchFamily="2" charset="0"/>
                <a:sym typeface="宋体" panose="02010600030101010101" pitchFamily="2" charset="-122"/>
              </a:rPr>
              <a:t>实现</a:t>
            </a:r>
            <a:r>
              <a:rPr 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方案</a:t>
            </a:r>
            <a:r>
              <a:rPr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如图所示。</a:t>
            </a:r>
            <a:endParaRPr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688340" y="5373370"/>
            <a:ext cx="811149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dirty="0">
                <a:latin typeface="Comic Sans MS" panose="030F0702030302020204" pitchFamily="2" charset="0"/>
                <a:sym typeface="宋体" panose="02010600030101010101" pitchFamily="2" charset="-122"/>
              </a:rPr>
              <a:t>   </a:t>
            </a:r>
            <a:r>
              <a:rPr dirty="0">
                <a:latin typeface="Comic Sans MS" panose="030F0702030302020204" pitchFamily="2" charset="0"/>
                <a:sym typeface="宋体" panose="02010600030101010101" pitchFamily="2" charset="-122"/>
              </a:rPr>
              <a:t>设计图中使用的是EPROM（4k×8位的2732，实际只用了256×8位），实际制作时建议用E2PROM或Flash存储器。</a:t>
            </a:r>
            <a:endParaRPr dirty="0">
              <a:latin typeface="Comic Sans MS" panose="030F0702030302020204" pitchFamily="2" charset="0"/>
              <a:sym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68260" y="764540"/>
            <a:ext cx="932815" cy="1045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>
            <p:custDataLst>
              <p:tags r:id="rId1"/>
            </p:custDataLst>
          </p:nvPr>
        </p:nvSpPr>
        <p:spPr>
          <a:xfrm>
            <a:off x="593725" y="2492375"/>
            <a:ext cx="8371840" cy="375348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indent="228600"/>
            <a:r>
              <a:rPr lang="en-US" sz="14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module padder_addr ( clk, fword, addrout, datinv );</a:t>
            </a:r>
            <a:endParaRPr lang="en-US" sz="1400">
              <a:latin typeface="Courier New" panose="02070309020205020404" charset="0"/>
              <a:ea typeface="宋体" panose="02010600030101010101" pitchFamily="2" charset="-122"/>
              <a:cs typeface="Courier New" panose="02070309020205020404" charset="0"/>
            </a:endParaRPr>
          </a:p>
          <a:p>
            <a:pPr indent="228600"/>
            <a:r>
              <a:rPr lang="en-US" sz="14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 input clk;</a:t>
            </a:r>
            <a:endParaRPr lang="en-US" sz="1400">
              <a:latin typeface="Courier New" panose="02070309020205020404" charset="0"/>
              <a:ea typeface="宋体" panose="02010600030101010101" pitchFamily="2" charset="-122"/>
              <a:cs typeface="Courier New" panose="02070309020205020404" charset="0"/>
            </a:endParaRPr>
          </a:p>
          <a:p>
            <a:pPr indent="228600"/>
            <a:r>
              <a:rPr lang="en-US" sz="14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 input [14:0] fword;       // 15位控制字输入</a:t>
            </a:r>
            <a:endParaRPr lang="en-US" sz="1400">
              <a:latin typeface="Courier New" panose="02070309020205020404" charset="0"/>
              <a:ea typeface="宋体" panose="02010600030101010101" pitchFamily="2" charset="-122"/>
              <a:cs typeface="Courier New" panose="02070309020205020404" charset="0"/>
            </a:endParaRPr>
          </a:p>
          <a:p>
            <a:pPr indent="228600"/>
            <a:r>
              <a:rPr lang="en-US" sz="14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 output reg [14:0] addrout;    </a:t>
            </a:r>
            <a:endParaRPr lang="en-US" sz="1400">
              <a:latin typeface="Courier New" panose="02070309020205020404" charset="0"/>
              <a:ea typeface="宋体" panose="02010600030101010101" pitchFamily="2" charset="-122"/>
              <a:cs typeface="Courier New" panose="02070309020205020404" charset="0"/>
            </a:endParaRPr>
          </a:p>
          <a:p>
            <a:pPr indent="228600"/>
            <a:r>
              <a:rPr lang="en-US" sz="14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 output reg datinv;        // 数据反相标志</a:t>
            </a:r>
            <a:endParaRPr lang="en-US" sz="1400">
              <a:latin typeface="Courier New" panose="02070309020205020404" charset="0"/>
              <a:ea typeface="宋体" panose="02010600030101010101" pitchFamily="2" charset="-122"/>
              <a:cs typeface="Courier New" panose="02070309020205020404" charset="0"/>
            </a:endParaRPr>
          </a:p>
          <a:p>
            <a:pPr indent="228600"/>
            <a:r>
              <a:rPr lang="en-US" sz="14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 reg [16:0] qq;             // 15+2位相位控制字</a:t>
            </a:r>
            <a:endParaRPr lang="en-US" sz="1400">
              <a:latin typeface="Courier New" panose="02070309020205020404" charset="0"/>
              <a:ea typeface="宋体" panose="02010600030101010101" pitchFamily="2" charset="-122"/>
              <a:cs typeface="Courier New" panose="02070309020205020404" charset="0"/>
            </a:endParaRPr>
          </a:p>
          <a:p>
            <a:pPr indent="228600"/>
            <a:r>
              <a:rPr lang="en-US" sz="14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 always @ (posedge clk)</a:t>
            </a:r>
            <a:endParaRPr lang="en-US" sz="1400">
              <a:latin typeface="Courier New" panose="02070309020205020404" charset="0"/>
              <a:ea typeface="宋体" panose="02010600030101010101" pitchFamily="2" charset="-122"/>
              <a:cs typeface="Courier New" panose="02070309020205020404" charset="0"/>
            </a:endParaRPr>
          </a:p>
          <a:p>
            <a:pPr indent="228600"/>
            <a:r>
              <a:rPr lang="en-US" sz="14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   begin</a:t>
            </a:r>
            <a:endParaRPr lang="en-US" sz="1400">
              <a:latin typeface="Courier New" panose="02070309020205020404" charset="0"/>
              <a:ea typeface="宋体" panose="02010600030101010101" pitchFamily="2" charset="-122"/>
              <a:cs typeface="Courier New" panose="02070309020205020404" charset="0"/>
            </a:endParaRPr>
          </a:p>
          <a:p>
            <a:pPr indent="228600"/>
            <a:r>
              <a:rPr lang="en-US" sz="14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     qq&lt;=qq+fword;          // 相位累加</a:t>
            </a:r>
            <a:endParaRPr lang="en-US" sz="1400">
              <a:latin typeface="Courier New" panose="02070309020205020404" charset="0"/>
              <a:ea typeface="宋体" panose="02010600030101010101" pitchFamily="2" charset="-122"/>
              <a:cs typeface="Courier New" panose="02070309020205020404" charset="0"/>
            </a:endParaRPr>
          </a:p>
          <a:p>
            <a:pPr indent="228600"/>
            <a:r>
              <a:rPr lang="en-US" sz="14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     case (qq[16:15])</a:t>
            </a:r>
            <a:endParaRPr lang="en-US" sz="1400">
              <a:latin typeface="Courier New" panose="02070309020205020404" charset="0"/>
              <a:ea typeface="宋体" panose="02010600030101010101" pitchFamily="2" charset="-122"/>
              <a:cs typeface="Courier New" panose="02070309020205020404" charset="0"/>
            </a:endParaRPr>
          </a:p>
          <a:p>
            <a:pPr indent="228600"/>
            <a:r>
              <a:rPr lang="en-US" sz="14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       2'b00: begin addrout[14:0]&lt;= qq[14:0]; datinv=0; end</a:t>
            </a:r>
            <a:endParaRPr lang="en-US" sz="1400">
              <a:latin typeface="Courier New" panose="02070309020205020404" charset="0"/>
              <a:ea typeface="宋体" panose="02010600030101010101" pitchFamily="2" charset="-122"/>
              <a:cs typeface="Courier New" panose="02070309020205020404" charset="0"/>
            </a:endParaRPr>
          </a:p>
          <a:p>
            <a:pPr indent="228600"/>
            <a:r>
              <a:rPr lang="en-US" sz="14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       2'b01: begin addrout[14:0]&lt;=~qq[14:0]; datinv=0; end</a:t>
            </a:r>
            <a:endParaRPr lang="en-US" sz="1400">
              <a:latin typeface="Courier New" panose="02070309020205020404" charset="0"/>
              <a:ea typeface="宋体" panose="02010600030101010101" pitchFamily="2" charset="-122"/>
              <a:cs typeface="Courier New" panose="02070309020205020404" charset="0"/>
            </a:endParaRPr>
          </a:p>
          <a:p>
            <a:pPr indent="228600"/>
            <a:r>
              <a:rPr lang="en-US" sz="14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       2'b10: begin addrout[14:0]&lt;= qq[14:0]; datinv=1; end</a:t>
            </a:r>
            <a:endParaRPr lang="en-US" sz="1400">
              <a:latin typeface="Courier New" panose="02070309020205020404" charset="0"/>
              <a:ea typeface="宋体" panose="02010600030101010101" pitchFamily="2" charset="-122"/>
              <a:cs typeface="Courier New" panose="02070309020205020404" charset="0"/>
            </a:endParaRPr>
          </a:p>
          <a:p>
            <a:pPr indent="228600"/>
            <a:r>
              <a:rPr lang="en-US" sz="14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       2'b11: begin addrout[14:0]&lt;=~qq[14:0]; datinv=1; end</a:t>
            </a:r>
            <a:endParaRPr lang="en-US" sz="1400">
              <a:latin typeface="Courier New" panose="02070309020205020404" charset="0"/>
              <a:ea typeface="宋体" panose="02010600030101010101" pitchFamily="2" charset="-122"/>
              <a:cs typeface="Courier New" panose="02070309020205020404" charset="0"/>
            </a:endParaRPr>
          </a:p>
          <a:p>
            <a:pPr indent="228600"/>
            <a:r>
              <a:rPr lang="en-US" sz="14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     endcase</a:t>
            </a:r>
            <a:endParaRPr lang="en-US" sz="1400">
              <a:latin typeface="Courier New" panose="02070309020205020404" charset="0"/>
              <a:ea typeface="宋体" panose="02010600030101010101" pitchFamily="2" charset="-122"/>
              <a:cs typeface="Courier New" panose="02070309020205020404" charset="0"/>
            </a:endParaRPr>
          </a:p>
          <a:p>
            <a:pPr indent="228600"/>
            <a:r>
              <a:rPr lang="en-US" sz="14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   end</a:t>
            </a:r>
            <a:endParaRPr lang="en-US" sz="1400">
              <a:latin typeface="Courier New" panose="02070309020205020404" charset="0"/>
              <a:ea typeface="宋体" panose="02010600030101010101" pitchFamily="2" charset="-122"/>
              <a:cs typeface="Courier New" panose="02070309020205020404" charset="0"/>
            </a:endParaRPr>
          </a:p>
          <a:p>
            <a:pPr indent="228600"/>
            <a:r>
              <a:rPr lang="en-US" sz="14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endmodule</a:t>
            </a:r>
            <a:endParaRPr lang="en-US" sz="1400">
              <a:latin typeface="Courier New" panose="02070309020205020404" charset="0"/>
              <a:ea typeface="宋体" panose="02010600030101010101" pitchFamily="2" charset="-122"/>
              <a:cs typeface="Courier New" panose="02070309020205020404" charset="0"/>
            </a:endParaRPr>
          </a:p>
        </p:txBody>
      </p:sp>
      <p:pic>
        <p:nvPicPr>
          <p:cNvPr id="30727" name="图片 433" descr="正弦波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868035" y="1123315"/>
            <a:ext cx="2880995" cy="1236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275965" y="1117600"/>
            <a:ext cx="2519045" cy="13125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>
              <a:lnSpc>
                <a:spcPct val="150000"/>
              </a:lnSpc>
            </a:pPr>
            <a:r>
              <a:rPr lang="zh-CN" sz="14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当相位累加器的时钟频率可取</a:t>
            </a:r>
            <a:r>
              <a:rPr lang="en-US" sz="14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131.072kHz</a:t>
            </a:r>
            <a:r>
              <a:rPr lang="zh-CN" sz="14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时，输出正弦波的频率范围为</a:t>
            </a:r>
            <a:r>
              <a:rPr lang="en-US" sz="14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1Hz~32kHz</a:t>
            </a:r>
            <a:r>
              <a:rPr lang="zh-CN" sz="14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，分频率为</a:t>
            </a:r>
            <a:r>
              <a:rPr lang="en-US" sz="14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1Hz</a:t>
            </a:r>
            <a:r>
              <a:rPr lang="zh-CN" sz="140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</a:rPr>
              <a:t>。</a:t>
            </a:r>
            <a:endParaRPr lang="zh-CN" altLang="en-US" sz="140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</a:endParaRPr>
          </a:p>
        </p:txBody>
      </p:sp>
      <p:graphicFrame>
        <p:nvGraphicFramePr>
          <p:cNvPr id="30723" name="对象 24579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043305" y="1355725"/>
          <a:ext cx="1854200" cy="762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5" imgW="953135" imgH="393700" progId="">
                  <p:embed/>
                </p:oleObj>
              </mc:Choice>
              <mc:Fallback>
                <p:oleObj name="" r:id="rId5" imgW="953135" imgH="393700" progId="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305" y="1355725"/>
                        <a:ext cx="1854200" cy="7626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utoShape 5"/>
          <p:cNvSpPr/>
          <p:nvPr>
            <p:custDataLst>
              <p:tags r:id="rId7"/>
            </p:custDataLst>
          </p:nvPr>
        </p:nvSpPr>
        <p:spPr>
          <a:xfrm>
            <a:off x="694690" y="548640"/>
            <a:ext cx="8116570" cy="505460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5"/>
          <p:cNvSpPr txBox="1"/>
          <p:nvPr>
            <p:custDataLst>
              <p:tags r:id="rId8"/>
            </p:custDataLst>
          </p:nvPr>
        </p:nvSpPr>
        <p:spPr>
          <a:xfrm>
            <a:off x="694690" y="548005"/>
            <a:ext cx="8250555" cy="56959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eaLnBrk="0" hangingPunct="0">
              <a:lnSpc>
                <a:spcPct val="150000"/>
              </a:lnSpc>
            </a:pPr>
            <a:r>
              <a:rPr lang="zh-CN" altLang="zh-CN" sz="1600" dirty="0">
                <a:solidFill>
                  <a:schemeClr val="bg1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宋体" panose="02010600030101010101" pitchFamily="2" charset="-122"/>
              </a:rPr>
              <a:t>【设计任务】 设计DDS正弦信号源，输出信号的频率范围为1Hz~</a:t>
            </a:r>
            <a:r>
              <a:rPr lang="en-US" altLang="zh-CN" sz="1600" dirty="0">
                <a:solidFill>
                  <a:schemeClr val="bg1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宋体" panose="02010600030101010101" pitchFamily="2" charset="-122"/>
              </a:rPr>
              <a:t>32k</a:t>
            </a:r>
            <a:r>
              <a:rPr lang="zh-CN" altLang="zh-CN" sz="1600" dirty="0">
                <a:solidFill>
                  <a:schemeClr val="bg1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宋体" panose="02010600030101010101" pitchFamily="2" charset="-122"/>
              </a:rPr>
              <a:t>Hz，步进为1Hz。。</a:t>
            </a:r>
            <a:endParaRPr lang="zh-CN" altLang="zh-CN" sz="1600" dirty="0">
              <a:solidFill>
                <a:schemeClr val="bg1"/>
              </a:solidFill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15" grpId="0"/>
      <p:bldP spid="15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76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20213"/>
          <a:stretch>
            <a:fillRect/>
          </a:stretch>
        </p:blipFill>
        <p:spPr>
          <a:xfrm>
            <a:off x="395605" y="2192655"/>
            <a:ext cx="8397875" cy="2089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91640" y="4293235"/>
            <a:ext cx="6152515" cy="1965960"/>
          </a:xfrm>
          <a:prstGeom prst="rect">
            <a:avLst/>
          </a:prstGeom>
        </p:spPr>
      </p:pic>
      <p:sp>
        <p:nvSpPr>
          <p:cNvPr id="60418" name="文本框 2"/>
          <p:cNvSpPr txBox="1"/>
          <p:nvPr>
            <p:custDataLst>
              <p:tags r:id="rId5"/>
            </p:custDataLst>
          </p:nvPr>
        </p:nvSpPr>
        <p:spPr>
          <a:xfrm>
            <a:off x="683260" y="692785"/>
            <a:ext cx="4524375" cy="1383665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pPr eaLnBrk="0" hangingPunct="0"/>
            <a:r>
              <a:rPr sz="1400" dirty="0">
                <a:latin typeface="Courier New" panose="02070309020205020404" charset="0"/>
                <a:cs typeface="Courier New" panose="02070309020205020404" charset="0"/>
                <a:sym typeface="+mn-ea"/>
              </a:rPr>
              <a:t>module datainv (</a:t>
            </a:r>
            <a:r>
              <a:rPr lang="en-US" sz="1400" dirty="0">
                <a:latin typeface="Courier New" panose="02070309020205020404" charset="0"/>
                <a:cs typeface="Courier New" panose="02070309020205020404" charset="0"/>
                <a:sym typeface="+mn-ea"/>
              </a:rPr>
              <a:t> </a:t>
            </a:r>
            <a:r>
              <a:rPr sz="1400" dirty="0">
                <a:latin typeface="Courier New" panose="02070309020205020404" charset="0"/>
                <a:cs typeface="Courier New" panose="02070309020205020404" charset="0"/>
                <a:sym typeface="+mn-ea"/>
              </a:rPr>
              <a:t>din,datflag,dout</a:t>
            </a:r>
            <a:r>
              <a:rPr lang="en-US" sz="1400" dirty="0">
                <a:latin typeface="Courier New" panose="02070309020205020404" charset="0"/>
                <a:cs typeface="Courier New" panose="02070309020205020404" charset="0"/>
                <a:sym typeface="+mn-ea"/>
              </a:rPr>
              <a:t> </a:t>
            </a:r>
            <a:r>
              <a:rPr sz="1400" dirty="0">
                <a:latin typeface="Courier New" panose="02070309020205020404" charset="0"/>
                <a:cs typeface="Courier New" panose="02070309020205020404" charset="0"/>
                <a:sym typeface="+mn-ea"/>
              </a:rPr>
              <a:t>);</a:t>
            </a:r>
            <a:endParaRPr sz="1400" dirty="0">
              <a:latin typeface="Courier New" panose="02070309020205020404" charset="0"/>
              <a:cs typeface="Courier New" panose="02070309020205020404" charset="0"/>
              <a:sym typeface="+mn-ea"/>
            </a:endParaRPr>
          </a:p>
          <a:p>
            <a:pPr eaLnBrk="0" hangingPunct="0"/>
            <a:r>
              <a:rPr sz="1400" dirty="0">
                <a:latin typeface="Courier New" panose="02070309020205020404" charset="0"/>
                <a:cs typeface="Courier New" panose="02070309020205020404" charset="0"/>
                <a:sym typeface="+mn-ea"/>
              </a:rPr>
              <a:t>    input [9:0] din;</a:t>
            </a:r>
            <a:endParaRPr sz="1400" dirty="0">
              <a:latin typeface="Courier New" panose="02070309020205020404" charset="0"/>
              <a:cs typeface="Courier New" panose="02070309020205020404" charset="0"/>
              <a:sym typeface="+mn-ea"/>
            </a:endParaRPr>
          </a:p>
          <a:p>
            <a:pPr eaLnBrk="0" hangingPunct="0"/>
            <a:r>
              <a:rPr sz="1400" dirty="0">
                <a:latin typeface="Courier New" panose="02070309020205020404" charset="0"/>
                <a:cs typeface="Courier New" panose="02070309020205020404" charset="0"/>
                <a:sym typeface="+mn-ea"/>
              </a:rPr>
              <a:t>    input datflag;</a:t>
            </a:r>
            <a:endParaRPr sz="1400" dirty="0">
              <a:latin typeface="Courier New" panose="02070309020205020404" charset="0"/>
              <a:cs typeface="Courier New" panose="02070309020205020404" charset="0"/>
              <a:sym typeface="+mn-ea"/>
            </a:endParaRPr>
          </a:p>
          <a:p>
            <a:pPr eaLnBrk="0" hangingPunct="0"/>
            <a:r>
              <a:rPr sz="1400" dirty="0">
                <a:latin typeface="Courier New" panose="02070309020205020404" charset="0"/>
                <a:cs typeface="Courier New" panose="02070309020205020404" charset="0"/>
                <a:sym typeface="+mn-ea"/>
              </a:rPr>
              <a:t>    output [9:0] dout;</a:t>
            </a:r>
            <a:endParaRPr sz="1400" dirty="0">
              <a:latin typeface="Courier New" panose="02070309020205020404" charset="0"/>
              <a:cs typeface="Courier New" panose="02070309020205020404" charset="0"/>
              <a:sym typeface="+mn-ea"/>
            </a:endParaRPr>
          </a:p>
          <a:p>
            <a:pPr eaLnBrk="0" hangingPunct="0"/>
            <a:r>
              <a:rPr sz="1400" dirty="0">
                <a:latin typeface="Courier New" panose="02070309020205020404" charset="0"/>
                <a:cs typeface="Courier New" panose="02070309020205020404" charset="0"/>
                <a:sym typeface="+mn-ea"/>
              </a:rPr>
              <a:t>    assign dout=(datflag? ~din : din);</a:t>
            </a:r>
            <a:endParaRPr sz="1400" dirty="0">
              <a:latin typeface="Courier New" panose="02070309020205020404" charset="0"/>
              <a:cs typeface="Courier New" panose="02070309020205020404" charset="0"/>
              <a:sym typeface="+mn-ea"/>
            </a:endParaRPr>
          </a:p>
          <a:p>
            <a:pPr eaLnBrk="0" hangingPunct="0"/>
            <a:r>
              <a:rPr sz="1400" dirty="0">
                <a:latin typeface="Courier New" panose="02070309020205020404" charset="0"/>
                <a:cs typeface="Courier New" panose="02070309020205020404" charset="0"/>
                <a:sym typeface="+mn-ea"/>
              </a:rPr>
              <a:t>endmodule</a:t>
            </a:r>
            <a:endParaRPr sz="1400" dirty="0"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graphicFrame>
        <p:nvGraphicFramePr>
          <p:cNvPr id="59397" name="对象 5"/>
          <p:cNvGraphicFramePr/>
          <p:nvPr>
            <p:custDataLst>
              <p:tags r:id="rId6"/>
            </p:custDataLst>
          </p:nvPr>
        </p:nvGraphicFramePr>
        <p:xfrm>
          <a:off x="5436235" y="692150"/>
          <a:ext cx="3288665" cy="1351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7" imgW="4953000" imgH="2219325" progId="PBrush">
                  <p:embed/>
                </p:oleObj>
              </mc:Choice>
              <mc:Fallback>
                <p:oleObj name="" r:id="rId7" imgW="4953000" imgH="2219325" progId="PBrush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36235" y="692150"/>
                        <a:ext cx="3288665" cy="13519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178" name="图片 6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7945" y="692785"/>
            <a:ext cx="3446780" cy="27698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9" name="文本框 5"/>
          <p:cNvSpPr txBox="1"/>
          <p:nvPr/>
        </p:nvSpPr>
        <p:spPr>
          <a:xfrm>
            <a:off x="611188" y="1772920"/>
            <a:ext cx="4435475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    </a:t>
            </a:r>
            <a:r>
              <a:rPr lang="zh-CN" altLang="zh-CN" b="1" dirty="0">
                <a:latin typeface="Comic Sans MS" panose="030F0702030302020204" pitchFamily="2" charset="0"/>
                <a:ea typeface="宋体" panose="02010600030101010101" pitchFamily="2" charset="-122"/>
              </a:rPr>
              <a:t>例如：在2019年电子设计竞赛D题－简易电路特性测试仪中，需要应用DDS信号源为放大电路提供交流输入信号，以测量放大电路的输入电阻、输出电阻、电压增益以及通频带等性能参数。</a:t>
            </a:r>
            <a:endParaRPr lang="zh-CN" altLang="zh-CN" b="1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50181" name="文本框 1"/>
          <p:cNvSpPr txBox="1"/>
          <p:nvPr/>
        </p:nvSpPr>
        <p:spPr>
          <a:xfrm>
            <a:off x="5580380" y="3539490"/>
            <a:ext cx="25901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AD985</a:t>
            </a:r>
            <a:r>
              <a:rPr lang="en-US" altLang="zh-CN" sz="1600" b="1" dirty="0">
                <a:solidFill>
                  <a:srgbClr val="00B05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1/2/4</a:t>
            </a:r>
            <a:r>
              <a:rPr lang="en-US" altLang="zh-CN" sz="1600" b="1" dirty="0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/</a:t>
            </a:r>
            <a:r>
              <a:rPr lang="en-US" altLang="zh-CN" sz="1600" b="1">
                <a:solidFill>
                  <a:srgbClr val="00B0F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AD9959</a:t>
            </a:r>
            <a:endParaRPr lang="en-US" altLang="zh-CN" sz="1600" b="1">
              <a:solidFill>
                <a:srgbClr val="00B0F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260" y="548640"/>
            <a:ext cx="424751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sym typeface="+mn-ea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  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sym typeface="+mn-ea"/>
              </a:rPr>
              <a:t>DDS信号源以其输出频率可控、精度高和稳定性好等优点在电子系统设计中广泛应用</a:t>
            </a:r>
            <a:r>
              <a:rPr lang="zh-CN" altLang="zh-CN" dirty="0">
                <a:latin typeface="Comic Sans MS" panose="030F0702030302020204" pitchFamily="2" charset="0"/>
                <a:sym typeface="+mn-ea"/>
              </a:rPr>
              <a:t>。</a:t>
            </a:r>
            <a:endParaRPr lang="zh-CN" altLang="zh-CN" dirty="0">
              <a:latin typeface="Comic Sans MS" panose="030F0702030302020204" pitchFamily="2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755" y="4035425"/>
            <a:ext cx="3387725" cy="22009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5" y="3907155"/>
            <a:ext cx="3912870" cy="2329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3"/>
          <p:cNvSpPr txBox="1"/>
          <p:nvPr>
            <p:custDataLst>
              <p:tags r:id="rId1"/>
            </p:custDataLst>
          </p:nvPr>
        </p:nvSpPr>
        <p:spPr>
          <a:xfrm>
            <a:off x="611505" y="476250"/>
            <a:ext cx="3590290" cy="5575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eaLnBrk="0" hangingPunct="0">
              <a:lnSpc>
                <a:spcPct val="150000"/>
              </a:lnSpc>
            </a:pPr>
            <a:r>
              <a:rPr 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7</a:t>
            </a:r>
            <a:r>
              <a:rPr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5</a:t>
            </a:r>
            <a:r>
              <a:rPr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LED点阵驱动电路设计</a:t>
            </a:r>
            <a:endParaRPr sz="2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09600" y="2051685"/>
            <a:ext cx="3688080" cy="16459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eaLnBrk="0" hangingPunct="0">
              <a:lnSpc>
                <a:spcPct val="150000"/>
              </a:lnSpc>
            </a:pPr>
            <a:r>
              <a:rPr lang="en-US" dirty="0">
                <a:latin typeface="Comic Sans MS" panose="030F0702030302020204" pitchFamily="2" charset="0"/>
                <a:sym typeface="宋体" panose="02010600030101010101" pitchFamily="2" charset="-122"/>
              </a:rPr>
              <a:t>   </a:t>
            </a:r>
            <a:r>
              <a:rPr dirty="0">
                <a:latin typeface="Comic Sans MS" panose="030F0702030302020204" pitchFamily="2" charset="0"/>
                <a:sym typeface="宋体" panose="02010600030101010101" pitchFamily="2" charset="-122"/>
              </a:rPr>
              <a:t>LED点阵显示通常用于远距离信息的显示，如火车站车次信息</a:t>
            </a:r>
            <a:r>
              <a:rPr lang="zh-CN" dirty="0">
                <a:latin typeface="Comic Sans MS" panose="030F0702030302020204" pitchFamily="2" charset="0"/>
                <a:sym typeface="宋体" panose="02010600030101010101" pitchFamily="2" charset="-122"/>
              </a:rPr>
              <a:t>、机场显示航班信息、</a:t>
            </a:r>
            <a:r>
              <a:rPr dirty="0">
                <a:latin typeface="Comic Sans MS" panose="030F0702030302020204" pitchFamily="2" charset="0"/>
                <a:sym typeface="宋体" panose="02010600030101010101" pitchFamily="2" charset="-122"/>
              </a:rPr>
              <a:t>户外广告</a:t>
            </a:r>
            <a:r>
              <a:rPr lang="zh-CN" dirty="0">
                <a:latin typeface="Comic Sans MS" panose="030F0702030302020204" pitchFamily="2" charset="0"/>
                <a:sym typeface="宋体" panose="02010600030101010101" pitchFamily="2" charset="-122"/>
              </a:rPr>
              <a:t>牌以及大型会议室显示屏</a:t>
            </a:r>
            <a:r>
              <a:rPr dirty="0">
                <a:latin typeface="Comic Sans MS" panose="030F0702030302020204" pitchFamily="2" charset="0"/>
                <a:sym typeface="宋体" panose="02010600030101010101" pitchFamily="2" charset="-122"/>
              </a:rPr>
              <a:t>等。</a:t>
            </a:r>
            <a:endParaRPr dirty="0">
              <a:latin typeface="Comic Sans MS" panose="030F0702030302020204" pitchFamily="2" charset="0"/>
              <a:sym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80230" y="892175"/>
            <a:ext cx="4359910" cy="25323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85" y="3830955"/>
            <a:ext cx="3415030" cy="24187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710" y="3644900"/>
            <a:ext cx="4456430" cy="2533650"/>
          </a:xfrm>
          <a:prstGeom prst="rect">
            <a:avLst/>
          </a:prstGeom>
        </p:spPr>
      </p:pic>
      <p:graphicFrame>
        <p:nvGraphicFramePr>
          <p:cNvPr id="4" name="对象 3"/>
          <p:cNvGraphicFramePr/>
          <p:nvPr>
            <p:custDataLst>
              <p:tags r:id="rId7"/>
            </p:custDataLst>
          </p:nvPr>
        </p:nvGraphicFramePr>
        <p:xfrm>
          <a:off x="3060065" y="1124585"/>
          <a:ext cx="883285" cy="1014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8" imgW="2438400" imgH="2752725" progId="Paint.Picture">
                  <p:embed/>
                </p:oleObj>
              </mc:Choice>
              <mc:Fallback>
                <p:oleObj name="" r:id="rId8" imgW="2438400" imgH="27527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60065" y="1124585"/>
                        <a:ext cx="883285" cy="1014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%0@S9W2{L$(KWE%IN]_N_5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71550" y="1124585"/>
            <a:ext cx="1835785" cy="1028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5" grpId="0"/>
      <p:bldP spid="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对象 -2147482140"/>
          <p:cNvGraphicFramePr/>
          <p:nvPr>
            <p:custDataLst>
              <p:tags r:id="rId1"/>
            </p:custDataLst>
          </p:nvPr>
        </p:nvGraphicFramePr>
        <p:xfrm>
          <a:off x="899160" y="3487420"/>
          <a:ext cx="7669530" cy="2788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3074035" imgH="2129790" progId="Visio.Drawing.11">
                  <p:embed/>
                </p:oleObj>
              </mc:Choice>
              <mc:Fallback>
                <p:oleObj name="" r:id="rId2" imgW="3074035" imgH="2129790" progId="Visio.Drawing.11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9160" y="3487420"/>
                        <a:ext cx="7669530" cy="27889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95" y="764540"/>
            <a:ext cx="3011170" cy="25101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3260" y="4364355"/>
            <a:ext cx="43815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 dirty="0">
                <a:solidFill>
                  <a:srgbClr val="C00000"/>
                </a:solidFill>
                <a:latin typeface="Comic Sans MS" panose="030F0702030302020204" pitchFamily="2" charset="0"/>
                <a:sym typeface="宋体" panose="02010600030101010101" pitchFamily="2" charset="-122"/>
              </a:rPr>
              <a:t>动</a:t>
            </a:r>
            <a:r>
              <a:rPr lang="zh-CN" sz="2000" dirty="0">
                <a:solidFill>
                  <a:srgbClr val="C00000"/>
                </a:solidFill>
                <a:latin typeface="Comic Sans MS" panose="030F0702030302020204" pitchFamily="2" charset="0"/>
                <a:sym typeface="宋体" panose="02010600030101010101" pitchFamily="2" charset="-122"/>
              </a:rPr>
              <a:t>态显示</a:t>
            </a:r>
            <a:endParaRPr lang="zh-CN" altLang="en-US" sz="2000" dirty="0">
              <a:solidFill>
                <a:srgbClr val="C00000"/>
              </a:solidFill>
              <a:latin typeface="Comic Sans MS" panose="030F0702030302020204" pitchFamily="2" charset="0"/>
              <a:sym typeface="宋体" panose="02010600030101010101" pitchFamily="2" charset="-122"/>
            </a:endParaRPr>
          </a:p>
        </p:txBody>
      </p:sp>
      <p:pic>
        <p:nvPicPr>
          <p:cNvPr id="9" name="图片 8" descr=")YC4}9MT(0P1A01$Z3AHMWC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88180" y="624205"/>
            <a:ext cx="3944620" cy="2863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文本框 8193"/>
          <p:cNvSpPr txBox="1"/>
          <p:nvPr/>
        </p:nvSpPr>
        <p:spPr>
          <a:xfrm>
            <a:off x="962025" y="1103628"/>
            <a:ext cx="593471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noProof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能够以结构化方式存储大量二值信息的半导体器件。</a:t>
            </a:r>
            <a:endParaRPr lang="zh-CN" altLang="en-US" noProof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4" name="矩形 8195"/>
          <p:cNvSpPr/>
          <p:nvPr/>
        </p:nvSpPr>
        <p:spPr>
          <a:xfrm>
            <a:off x="1116013" y="3825875"/>
            <a:ext cx="3168650" cy="2076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 eaLnBrk="0" hangingPunct="0">
              <a:lnSpc>
                <a:spcPct val="150000"/>
              </a:lnSpc>
            </a:pP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掩膜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ROM</a:t>
            </a:r>
            <a:endParaRPr lang="zh-CN" altLang="en-US" sz="1600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</a:pP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PROM</a:t>
            </a:r>
            <a:endParaRPr lang="zh-CN" altLang="en-US" sz="1600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</a:pPr>
            <a:r>
              <a:rPr lang="en-US" altLang="zh-CN" sz="1600" dirty="0">
                <a:latin typeface="Comic Sans MS" panose="030F0702030302020204" pitchFamily="2" charset="0"/>
                <a:ea typeface="宋体" panose="02010600030101010101" pitchFamily="2" charset="-122"/>
              </a:rPr>
              <a:t>   EPROM</a:t>
            </a:r>
            <a:endParaRPr lang="en-US" altLang="zh-CN" sz="1600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</a:pP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  </a:t>
            </a:r>
            <a:r>
              <a:rPr lang="zh-CN" altLang="en-US" sz="16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*</a:t>
            </a:r>
            <a:r>
              <a:rPr lang="en-US" altLang="zh-CN" sz="16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E</a:t>
            </a:r>
            <a:r>
              <a:rPr lang="en-US" altLang="zh-CN" sz="1600" baseline="30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 sz="16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PROM</a:t>
            </a:r>
            <a:endParaRPr lang="zh-CN" altLang="en-US" sz="16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hangingPunct="0">
              <a:lnSpc>
                <a:spcPct val="150000"/>
              </a:lnSpc>
            </a:pPr>
            <a:r>
              <a:rPr lang="zh-CN" altLang="en-US" sz="1600" dirty="0">
                <a:latin typeface="Comic Sans MS" panose="030F0702030302020204" pitchFamily="2" charset="0"/>
                <a:ea typeface="宋体" panose="02010600030101010101" pitchFamily="2" charset="-122"/>
              </a:rPr>
              <a:t>  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*</a:t>
            </a:r>
            <a:r>
              <a:rPr lang="zh-CN" altLang="en-US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快闪存储器</a:t>
            </a:r>
            <a:r>
              <a:rPr lang="en-US" altLang="zh-CN" sz="16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</a:t>
            </a:r>
            <a:endParaRPr lang="en-US" altLang="zh-CN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196" name="矩形 8196"/>
          <p:cNvSpPr/>
          <p:nvPr/>
        </p:nvSpPr>
        <p:spPr>
          <a:xfrm>
            <a:off x="4070350" y="3916363"/>
            <a:ext cx="2668588" cy="876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fontAlgn="base" hangingPunct="0">
              <a:lnSpc>
                <a:spcPct val="150000"/>
              </a:lnSpc>
            </a:pPr>
            <a:r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</a:t>
            </a:r>
            <a:r>
              <a:rPr lang="zh-CN" altLang="en-US" strike="noStrike" noProof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-US" strike="noStrike" noProof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  <a:sym typeface="+mn-ea"/>
              </a:rPr>
              <a:t>*</a:t>
            </a:r>
            <a:r>
              <a:rPr lang="zh-CN" altLang="en-US" sz="1600" strike="noStrike" noProof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静态</a:t>
            </a:r>
            <a:r>
              <a:rPr lang="en-US" altLang="zh-CN" sz="1600" strike="noStrike" noProof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RAM(SRAM)</a:t>
            </a:r>
            <a:endParaRPr lang="en-US" altLang="zh-CN" sz="1600" strike="noStrike" noProof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 marL="342900" indent="-342900" eaLnBrk="0" fontAlgn="base" hangingPunct="0">
              <a:lnSpc>
                <a:spcPct val="150000"/>
              </a:lnSpc>
            </a:pPr>
            <a:r>
              <a:rPr lang="zh-CN" altLang="en-US" sz="1600" strike="noStrike" noProof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   *动态</a:t>
            </a:r>
            <a:r>
              <a:rPr lang="en-US" altLang="zh-CN" sz="1600" strike="noStrike" noProof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RAM(DRAM)</a:t>
            </a:r>
            <a:r>
              <a:rPr lang="zh-CN" altLang="en-US" sz="1600" strike="noStrike" noProof="1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+mn-cs"/>
              </a:rPr>
              <a:t> </a:t>
            </a:r>
            <a:endParaRPr lang="zh-CN" altLang="en-US" sz="1600" strike="noStrike" noProof="1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8193"/>
          <p:cNvSpPr txBox="1"/>
          <p:nvPr/>
        </p:nvSpPr>
        <p:spPr>
          <a:xfrm>
            <a:off x="633413" y="619125"/>
            <a:ext cx="3289300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仿宋_GB2312" pitchFamily="1" charset="-122"/>
              </a:rPr>
              <a:t>◆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什么是半导体存储器？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7" name="文本框 8193"/>
          <p:cNvSpPr txBox="1"/>
          <p:nvPr/>
        </p:nvSpPr>
        <p:spPr>
          <a:xfrm>
            <a:off x="633413" y="2962275"/>
            <a:ext cx="2862262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仿宋_GB2312" pitchFamily="1" charset="-122"/>
              </a:rPr>
              <a:t>◆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半导体存储器的分类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8" name="文本框 8193"/>
          <p:cNvSpPr txBox="1"/>
          <p:nvPr/>
        </p:nvSpPr>
        <p:spPr>
          <a:xfrm>
            <a:off x="633413" y="1543050"/>
            <a:ext cx="3436937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仿宋_GB2312" pitchFamily="1" charset="-122"/>
              </a:rPr>
              <a:t>◆</a:t>
            </a: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存储器容量的表示方法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9" name="文本框 4"/>
          <p:cNvSpPr txBox="1"/>
          <p:nvPr/>
        </p:nvSpPr>
        <p:spPr>
          <a:xfrm>
            <a:off x="1825625" y="2487613"/>
            <a:ext cx="904875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000" i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2</a:t>
            </a:r>
            <a:r>
              <a:rPr lang="en-US" altLang="zh-CN" sz="2000" i="1" baseline="300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sz="2000" i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×b</a:t>
            </a:r>
            <a:endParaRPr lang="en-US" altLang="zh-CN" sz="2000" i="1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00" name="文本框 5"/>
          <p:cNvSpPr txBox="1"/>
          <p:nvPr/>
        </p:nvSpPr>
        <p:spPr>
          <a:xfrm>
            <a:off x="1116013" y="3457575"/>
            <a:ext cx="24574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marL="342900" indent="-342900" eaLnBrk="0" hangingPunct="0"/>
            <a:r>
              <a:rPr lang="zh-CN" altLang="en-US" dirty="0">
                <a:solidFill>
                  <a:srgbClr val="009AD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● </a:t>
            </a:r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只读存储器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(ROM)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201" name="文本框 6"/>
          <p:cNvSpPr txBox="1"/>
          <p:nvPr/>
        </p:nvSpPr>
        <p:spPr>
          <a:xfrm>
            <a:off x="3848100" y="3457575"/>
            <a:ext cx="29765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 eaLnBrk="0" hangingPunct="0"/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● 随机存取存储器 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(RAM)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202" name="文本框 7"/>
          <p:cNvSpPr txBox="1"/>
          <p:nvPr/>
        </p:nvSpPr>
        <p:spPr>
          <a:xfrm>
            <a:off x="962025" y="2044700"/>
            <a:ext cx="38608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存储器单元数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×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每个单元的存储位数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7154863" y="4210050"/>
          <a:ext cx="1314450" cy="130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314450" imgH="1304925" progId="Paint.Picture">
                  <p:embed/>
                </p:oleObj>
              </mc:Choice>
              <mc:Fallback>
                <p:oleObj name="" r:id="rId1" imgW="1314450" imgH="1304925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154863" y="4210050"/>
                        <a:ext cx="1314450" cy="13065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4822825" y="5746750"/>
          <a:ext cx="395605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3" imgW="5686425" imgH="714375" progId="Paint.Picture">
                  <p:embed/>
                </p:oleObj>
              </mc:Choice>
              <mc:Fallback>
                <p:oleObj name="" r:id="rId3" imgW="5686425" imgH="714375" progId="Paint.Picture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22825" y="5746750"/>
                        <a:ext cx="3956050" cy="485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3" name="图片 194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663" y="1724025"/>
            <a:ext cx="1439862" cy="1009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4"/>
          <p:cNvSpPr txBox="1"/>
          <p:nvPr/>
        </p:nvSpPr>
        <p:spPr>
          <a:xfrm>
            <a:off x="5264150" y="2886075"/>
            <a:ext cx="860425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000" i="1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2k×8</a:t>
            </a:r>
            <a:endParaRPr lang="en-US" altLang="zh-CN" sz="2000" i="1" dirty="0">
              <a:solidFill>
                <a:srgbClr val="0070C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13088" y="5200650"/>
            <a:ext cx="13319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程序存储器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27613" y="5200650"/>
            <a:ext cx="133191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数据存储器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11" name="曲线连接符 10"/>
          <p:cNvCxnSpPr>
            <a:stCxn id="9" idx="0"/>
          </p:cNvCxnSpPr>
          <p:nvPr/>
        </p:nvCxnSpPr>
        <p:spPr>
          <a:xfrm rot="16200000" flipV="1">
            <a:off x="2786063" y="4206875"/>
            <a:ext cx="1339850" cy="647700"/>
          </a:xfrm>
          <a:prstGeom prst="curvedConnector3">
            <a:avLst>
              <a:gd name="adj1" fmla="val 49953"/>
            </a:avLst>
          </a:prstGeom>
          <a:ln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10" idx="3"/>
          </p:cNvCxnSpPr>
          <p:nvPr/>
        </p:nvCxnSpPr>
        <p:spPr>
          <a:xfrm flipH="1" flipV="1">
            <a:off x="6299200" y="3789363"/>
            <a:ext cx="60325" cy="1595438"/>
          </a:xfrm>
          <a:prstGeom prst="curvedConnector4">
            <a:avLst>
              <a:gd name="adj1" fmla="val -394737"/>
              <a:gd name="adj2" fmla="val 55732"/>
            </a:avLst>
          </a:prstGeom>
          <a:ln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对象 12"/>
          <p:cNvGraphicFramePr/>
          <p:nvPr/>
        </p:nvGraphicFramePr>
        <p:xfrm>
          <a:off x="6926263" y="2144713"/>
          <a:ext cx="1852612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6" imgW="5000625" imgH="3590925" progId="Paint.Picture">
                  <p:embed/>
                </p:oleObj>
              </mc:Choice>
              <mc:Fallback>
                <p:oleObj name="" r:id="rId6" imgW="5000625" imgH="3590925" progId="Paint.Pictur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26263" y="2144713"/>
                        <a:ext cx="1852612" cy="1681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9" dur="80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0" dur="80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80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6" dur="80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7" dur="80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80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3" dur="80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4" dur="80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80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5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6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39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1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2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39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193" grpId="0"/>
      <p:bldP spid="8193" grpId="1"/>
      <p:bldP spid="8197" grpId="0"/>
      <p:bldP spid="8197" grpId="1"/>
      <p:bldP spid="8200" grpId="0"/>
      <p:bldP spid="8200" grpId="1"/>
      <p:bldP spid="8201" grpId="0"/>
      <p:bldP spid="8201" grpId="1"/>
      <p:bldP spid="8194" grpId="0"/>
      <p:bldP spid="8194" grpId="1"/>
      <p:bldP spid="8196" grpId="0"/>
      <p:bldP spid="8196" grpId="1"/>
      <p:bldP spid="8198" grpId="0"/>
      <p:bldP spid="8198" grpId="1"/>
      <p:bldP spid="8202" grpId="0"/>
      <p:bldP spid="8202" grpId="1"/>
      <p:bldP spid="8199" grpId="0"/>
      <p:bldP spid="8199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AutoShape 5"/>
          <p:cNvSpPr/>
          <p:nvPr>
            <p:custDataLst>
              <p:tags r:id="rId1"/>
            </p:custDataLst>
          </p:nvPr>
        </p:nvSpPr>
        <p:spPr>
          <a:xfrm>
            <a:off x="899160" y="666115"/>
            <a:ext cx="7666355" cy="967740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5"/>
          <p:cNvSpPr txBox="1"/>
          <p:nvPr>
            <p:custDataLst>
              <p:tags r:id="rId2"/>
            </p:custDataLst>
          </p:nvPr>
        </p:nvSpPr>
        <p:spPr>
          <a:xfrm>
            <a:off x="989330" y="647700"/>
            <a:ext cx="7604125" cy="1061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bg1"/>
                </a:solidFill>
                <a:latin typeface="Comic Sans MS" panose="030F0702030302020204" pitchFamily="2" charset="0"/>
                <a:ea typeface="宋体" panose="02010600030101010101" pitchFamily="2" charset="-122"/>
                <a:cs typeface="Comic Sans MS" panose="030F0702030302020204" pitchFamily="2" charset="0"/>
                <a:sym typeface="宋体" panose="02010600030101010101" pitchFamily="2" charset="-122"/>
              </a:rPr>
              <a:t>【设计任务】 设计8×8 LED点阵驱动电路，要求能够显示数字0~9、字符A~Z或a~z等，要求显示字符数不少于8个，并且能够自动循环显示。</a:t>
            </a:r>
            <a:endParaRPr lang="zh-CN" altLang="zh-CN" dirty="0">
              <a:solidFill>
                <a:schemeClr val="bg1"/>
              </a:solidFill>
              <a:latin typeface="Comic Sans MS" panose="030F0702030302020204" pitchFamily="2" charset="0"/>
              <a:ea typeface="宋体" panose="02010600030101010101" pitchFamily="2" charset="-122"/>
              <a:cs typeface="Comic Sans MS" panose="030F0702030302020204" pitchFamily="2" charset="0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799465" y="1727200"/>
            <a:ext cx="7766050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dirty="0">
                <a:latin typeface="Comic Sans MS" panose="030F0702030302020204" pitchFamily="2" charset="0"/>
                <a:sym typeface="宋体" panose="02010600030101010101" pitchFamily="2" charset="-122"/>
              </a:rPr>
              <a:t>   </a:t>
            </a:r>
            <a:r>
              <a:rPr lang="zh-CN" altLang="en-US" dirty="0">
                <a:latin typeface="Comic Sans MS" panose="030F0702030302020204" pitchFamily="2" charset="0"/>
                <a:sym typeface="宋体" panose="02010600030101010101" pitchFamily="2" charset="-122"/>
              </a:rPr>
              <a:t>设计过程：</a:t>
            </a:r>
            <a:r>
              <a:rPr dirty="0">
                <a:latin typeface="Comic Sans MS" panose="030F0702030302020204" pitchFamily="2" charset="0"/>
                <a:sym typeface="宋体" panose="02010600030101010101" pitchFamily="2" charset="-122"/>
              </a:rPr>
              <a:t>8×8点阵驱动电路的总体设计方案如图所示，其中LED数据ROM用于存储显示信息。行刷新计数器用于驱动行译码驱动器选通当前显示行、并作为ROM的低位地址控制行ROM输出相应行的数据。点阵信息切换计数器用于控制行ROM的高地址切换点阵显示的信息。</a:t>
            </a:r>
            <a:endParaRPr dirty="0">
              <a:latin typeface="Comic Sans MS" panose="030F0702030302020204" pitchFamily="2" charset="0"/>
              <a:sym typeface="宋体" panose="02010600030101010101" pitchFamily="2" charset="-122"/>
            </a:endParaRPr>
          </a:p>
        </p:txBody>
      </p:sp>
      <p:graphicFrame>
        <p:nvGraphicFramePr>
          <p:cNvPr id="2" name="对象 -2147482139"/>
          <p:cNvGraphicFramePr/>
          <p:nvPr>
            <p:custDataLst>
              <p:tags r:id="rId4"/>
            </p:custDataLst>
          </p:nvPr>
        </p:nvGraphicFramePr>
        <p:xfrm>
          <a:off x="971550" y="3573780"/>
          <a:ext cx="7407275" cy="2665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5" imgW="6972300" imgH="2438400" progId="Visio.Drawing.11">
                  <p:embed/>
                </p:oleObj>
              </mc:Choice>
              <mc:Fallback>
                <p:oleObj name="" r:id="rId5" imgW="6972300" imgH="243840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1550" y="3573780"/>
                        <a:ext cx="7407275" cy="266573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矩形 11270"/>
          <p:cNvSpPr/>
          <p:nvPr>
            <p:custDataLst>
              <p:tags r:id="rId7"/>
            </p:custDataLst>
          </p:nvPr>
        </p:nvSpPr>
        <p:spPr>
          <a:xfrm>
            <a:off x="683260" y="4364990"/>
            <a:ext cx="1751965" cy="1071880"/>
          </a:xfrm>
          <a:prstGeom prst="rect">
            <a:avLst/>
          </a:prstGeom>
          <a:solidFill>
            <a:srgbClr val="FF00FF">
              <a:alpha val="25999"/>
            </a:srgbClr>
          </a:solidFill>
          <a:ln w="95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 dirty="0">
              <a:latin typeface="Arial" panose="020B0604020202020204" pitchFamily="34" charset="0"/>
              <a:ea typeface="仿宋_GB2312" pitchFamily="1" charset="-122"/>
            </a:endParaRPr>
          </a:p>
        </p:txBody>
      </p:sp>
      <p:graphicFrame>
        <p:nvGraphicFramePr>
          <p:cNvPr id="3" name="对象 -2147482140"/>
          <p:cNvGraphicFramePr/>
          <p:nvPr>
            <p:custDataLst>
              <p:tags r:id="rId8"/>
            </p:custDataLst>
          </p:nvPr>
        </p:nvGraphicFramePr>
        <p:xfrm>
          <a:off x="683260" y="4353560"/>
          <a:ext cx="1682750" cy="1083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9" imgW="3074035" imgH="2129790" progId="Visio.Drawing.11">
                  <p:embed/>
                </p:oleObj>
              </mc:Choice>
              <mc:Fallback>
                <p:oleObj name="" r:id="rId9" imgW="3074035" imgH="2129790" progId="Visio.Drawing.11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3260" y="4353560"/>
                        <a:ext cx="1682750" cy="10833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1270"/>
          <p:cNvSpPr/>
          <p:nvPr>
            <p:custDataLst>
              <p:tags r:id="rId11"/>
            </p:custDataLst>
          </p:nvPr>
        </p:nvSpPr>
        <p:spPr>
          <a:xfrm>
            <a:off x="5075555" y="3716655"/>
            <a:ext cx="1276350" cy="848360"/>
          </a:xfrm>
          <a:prstGeom prst="rect">
            <a:avLst/>
          </a:prstGeom>
          <a:solidFill>
            <a:srgbClr val="FF00FF">
              <a:alpha val="25999"/>
            </a:srgbClr>
          </a:solidFill>
          <a:ln w="95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eaLnBrk="0" hangingPunct="0"/>
            <a:endParaRPr lang="zh-CN" altLang="en-US" dirty="0">
              <a:latin typeface="Arial" panose="020B0604020202020204" pitchFamily="34" charset="0"/>
              <a:ea typeface="仿宋_GB2312" pitchFamily="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15" grpId="0"/>
      <p:bldP spid="15" grpId="1"/>
      <p:bldP spid="5" grpId="0"/>
      <p:bldP spid="5" grpId="1"/>
      <p:bldP spid="23557" grpId="1" animBg="1"/>
      <p:bldP spid="23557" grpId="2" bldLvl="0" animBg="1"/>
      <p:bldP spid="13" grpId="1" animBg="1"/>
      <p:bldP spid="13" grpId="2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62305" y="476885"/>
            <a:ext cx="839343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lnSpc>
                <a:spcPct val="150000"/>
              </a:lnSpc>
            </a:pPr>
            <a:r>
              <a:rPr lang="en-US" dirty="0">
                <a:latin typeface="Comic Sans MS" panose="030F0702030302020204" pitchFamily="2" charset="0"/>
                <a:sym typeface="宋体" panose="02010600030101010101" pitchFamily="2" charset="-122"/>
              </a:rPr>
              <a:t>    </a:t>
            </a:r>
            <a:r>
              <a:rPr dirty="0">
                <a:latin typeface="Comic Sans MS" panose="030F0702030302020204" pitchFamily="2" charset="0"/>
                <a:sym typeface="宋体" panose="02010600030101010101" pitchFamily="2" charset="-122"/>
              </a:rPr>
              <a:t>ROM中存储需要显示的字符或数字信息，数据以行为单位，8行为一屏信息。点阵信息文件可用C编程生成或者用编辑软件定制，然后加载到ROM中。</a:t>
            </a:r>
            <a:endParaRPr dirty="0">
              <a:latin typeface="Comic Sans MS" panose="030F0702030302020204" pitchFamily="2" charset="0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dirty="0">
                <a:latin typeface="Comic Sans MS" panose="030F0702030302020204" pitchFamily="2" charset="0"/>
                <a:sym typeface="宋体" panose="02010600030101010101" pitchFamily="2" charset="-122"/>
              </a:rPr>
              <a:t>生成数字3的数据文件的C程序如下：</a:t>
            </a:r>
            <a:endParaRPr dirty="0">
              <a:latin typeface="Comic Sans MS" panose="030F0702030302020204" pitchFamily="2" charset="0"/>
              <a:sym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55650" y="1814830"/>
            <a:ext cx="7766050" cy="44627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>
            <a:noAutofit/>
          </a:bodyPr>
          <a:p>
            <a:pPr indent="228600"/>
            <a:r>
              <a:rPr lang="en-US" sz="1800">
                <a:latin typeface="Courier New" panose="02070309020205020404" charset="0"/>
                <a:ea typeface="宋体" panose="02010600030101010101" pitchFamily="2" charset="-122"/>
              </a:rPr>
              <a:t>#include &lt;stdio.h&gt; </a:t>
            </a:r>
            <a:r>
              <a:rPr lang="en-US" sz="18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</a:t>
            </a:r>
            <a:r>
              <a:rPr lang="en-US" sz="1800">
                <a:latin typeface="Courier New" panose="02070309020205020404" charset="0"/>
                <a:ea typeface="宋体" panose="02010600030101010101" pitchFamily="2" charset="-122"/>
              </a:rPr>
              <a:t>void main (void)</a:t>
            </a:r>
            <a:r>
              <a:rPr lang="en-US" sz="18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 </a:t>
            </a:r>
            <a:r>
              <a:rPr lang="en-US" sz="1800">
                <a:latin typeface="Courier New" panose="02070309020205020404" charset="0"/>
                <a:ea typeface="宋体" panose="02010600030101010101" pitchFamily="2" charset="-122"/>
              </a:rPr>
              <a:t>  {</a:t>
            </a:r>
            <a:r>
              <a:rPr lang="en-US" sz="1800">
                <a:solidFill>
                  <a:srgbClr val="00B0F0"/>
                </a:solidFill>
                <a:latin typeface="Courier New" panose="02070309020205020404" charset="0"/>
                <a:ea typeface="宋体" panose="02010600030101010101" pitchFamily="2" charset="-122"/>
              </a:rPr>
              <a:t> </a:t>
            </a:r>
            <a:r>
              <a:rPr lang="en-US" sz="1800">
                <a:solidFill>
                  <a:srgbClr val="00B0F0"/>
                </a:solidFill>
                <a:latin typeface="Courier New" panose="02070309020205020404" charset="0"/>
                <a:sym typeface="+mn-ea"/>
              </a:rPr>
              <a:t>// </a:t>
            </a:r>
            <a:r>
              <a:rPr lang="zh-CN" altLang="en-US" sz="1800">
                <a:solidFill>
                  <a:srgbClr val="00B0F0"/>
                </a:solidFill>
                <a:latin typeface="Courier New" panose="02070309020205020404" charset="0"/>
                <a:sym typeface="+mn-ea"/>
              </a:rPr>
              <a:t>定义</a:t>
            </a:r>
            <a:r>
              <a:rPr lang="zh-CN" sz="1800">
                <a:solidFill>
                  <a:srgbClr val="00B0F0"/>
                </a:solidFill>
                <a:latin typeface="Courier New" panose="02070309020205020404" charset="0"/>
                <a:sym typeface="+mn-ea"/>
              </a:rPr>
              <a:t>数字</a:t>
            </a:r>
            <a:r>
              <a:rPr lang="en-US" sz="1800">
                <a:solidFill>
                  <a:srgbClr val="00B0F0"/>
                </a:solidFill>
                <a:latin typeface="Courier New" panose="02070309020205020404" charset="0"/>
                <a:sym typeface="+mn-ea"/>
              </a:rPr>
              <a:t>3</a:t>
            </a:r>
            <a:r>
              <a:rPr lang="zh-CN" altLang="en-US" sz="1800">
                <a:solidFill>
                  <a:srgbClr val="00B0F0"/>
                </a:solidFill>
                <a:latin typeface="Courier New" panose="02070309020205020404" charset="0"/>
                <a:sym typeface="+mn-ea"/>
              </a:rPr>
              <a:t>的扫描码</a:t>
            </a:r>
            <a:endParaRPr lang="en-US" sz="1800">
              <a:latin typeface="Courier New" panose="02070309020205020404" charset="0"/>
              <a:sym typeface="+mn-ea"/>
            </a:endParaRPr>
          </a:p>
          <a:p>
            <a:pPr indent="228600"/>
            <a:r>
              <a:rPr lang="en-US" sz="1800">
                <a:latin typeface="Courier New" panose="02070309020205020404" charset="0"/>
                <a:ea typeface="宋体" panose="02010600030101010101" pitchFamily="2" charset="-122"/>
              </a:rPr>
              <a:t>  char </a:t>
            </a:r>
            <a:r>
              <a:rPr lang="en-US" sz="1800">
                <a:latin typeface="Courier New" panose="02070309020205020404" charset="0"/>
                <a:sym typeface="+mn-ea"/>
              </a:rPr>
              <a:t>LedDots[8]=</a:t>
            </a:r>
            <a:endParaRPr lang="en-US" sz="1800">
              <a:latin typeface="Courier New" panose="02070309020205020404" charset="0"/>
              <a:ea typeface="宋体" panose="02010600030101010101" pitchFamily="2" charset="-122"/>
            </a:endParaRPr>
          </a:p>
          <a:p>
            <a:pPr indent="228600"/>
            <a:r>
              <a:rPr lang="en-US" sz="1800">
                <a:latin typeface="Courier New" panose="02070309020205020404" charset="0"/>
                <a:ea typeface="宋体" panose="02010600030101010101" pitchFamily="2" charset="-122"/>
              </a:rPr>
              <a:t>         {0x3c,0x66,0x46,0x06,0x1c,0x06,0x66,0x3c};</a:t>
            </a:r>
            <a:endParaRPr lang="en-US" sz="1800">
              <a:latin typeface="Courier New" panose="02070309020205020404" charset="0"/>
              <a:ea typeface="宋体" panose="02010600030101010101" pitchFamily="2" charset="-122"/>
            </a:endParaRPr>
          </a:p>
          <a:p>
            <a:pPr indent="228600"/>
            <a:r>
              <a:rPr lang="en-US" sz="1800">
                <a:latin typeface="Courier New" panose="02070309020205020404" charset="0"/>
                <a:ea typeface="宋体" panose="02010600030101010101" pitchFamily="2" charset="-122"/>
              </a:rPr>
              <a:t>  </a:t>
            </a:r>
            <a:r>
              <a:rPr lang="en-US" sz="1800">
                <a:solidFill>
                  <a:srgbClr val="00B0F0"/>
                </a:solidFill>
                <a:latin typeface="Courier New" panose="02070309020205020404" charset="0"/>
                <a:ea typeface="宋体" panose="02010600030101010101" pitchFamily="2" charset="-122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Courier New" panose="02070309020205020404" charset="0"/>
                <a:ea typeface="宋体" panose="02010600030101010101" pitchFamily="2" charset="-122"/>
              </a:rPr>
              <a:t>循环变量定义</a:t>
            </a:r>
            <a:r>
              <a:rPr lang="en-US" sz="1800">
                <a:solidFill>
                  <a:srgbClr val="00B0F0"/>
                </a:solidFill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</a:t>
            </a:r>
            <a:endParaRPr lang="en-US" sz="1800">
              <a:latin typeface="Courier New" panose="02070309020205020404" charset="0"/>
              <a:ea typeface="宋体" panose="02010600030101010101" pitchFamily="2" charset="-122"/>
              <a:cs typeface="Courier New" panose="02070309020205020404" charset="0"/>
            </a:endParaRPr>
          </a:p>
          <a:p>
            <a:pPr indent="228600"/>
            <a:r>
              <a:rPr lang="en-US" sz="18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</a:t>
            </a:r>
            <a:r>
              <a:rPr lang="en-US" sz="1800">
                <a:latin typeface="Courier New" panose="02070309020205020404" charset="0"/>
                <a:ea typeface="宋体" panose="02010600030101010101" pitchFamily="2" charset="-122"/>
              </a:rPr>
              <a:t> unsigned char i,j;</a:t>
            </a:r>
            <a:endParaRPr lang="en-US" sz="1800">
              <a:latin typeface="Courier New" panose="02070309020205020404" charset="0"/>
              <a:ea typeface="宋体" panose="02010600030101010101" pitchFamily="2" charset="-122"/>
            </a:endParaRPr>
          </a:p>
          <a:p>
            <a:pPr indent="228600"/>
            <a:r>
              <a:rPr lang="en-US" sz="1800">
                <a:latin typeface="Courier New" panose="02070309020205020404" charset="0"/>
                <a:ea typeface="宋体" panose="02010600030101010101" pitchFamily="2" charset="-122"/>
              </a:rPr>
              <a:t>  </a:t>
            </a:r>
            <a:r>
              <a:rPr lang="en-US" sz="1800">
                <a:solidFill>
                  <a:srgbClr val="00B0F0"/>
                </a:solidFill>
                <a:latin typeface="Courier New" panose="02070309020205020404" charset="0"/>
                <a:ea typeface="宋体" panose="02010600030101010101" pitchFamily="2" charset="-122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Courier New" panose="02070309020205020404" charset="0"/>
                <a:ea typeface="宋体" panose="02010600030101010101" pitchFamily="2" charset="-122"/>
              </a:rPr>
              <a:t>定义文件指针并打开文件</a:t>
            </a:r>
            <a:r>
              <a:rPr lang="en-US" sz="1800">
                <a:latin typeface="Courier New" panose="02070309020205020404" charset="0"/>
                <a:ea typeface="宋体" panose="02010600030101010101" pitchFamily="2" charset="-122"/>
              </a:rPr>
              <a:t>    FILE *fp;    fp=fopen("LedDots8x8.bin","w");</a:t>
            </a:r>
            <a:endParaRPr lang="en-US" sz="1800">
              <a:latin typeface="Courier New" panose="02070309020205020404" charset="0"/>
              <a:ea typeface="宋体" panose="02010600030101010101" pitchFamily="2" charset="-122"/>
            </a:endParaRPr>
          </a:p>
          <a:p>
            <a:pPr indent="228600"/>
            <a:r>
              <a:rPr lang="en-US" sz="1800">
                <a:latin typeface="Courier New" panose="02070309020205020404" charset="0"/>
                <a:ea typeface="宋体" panose="02010600030101010101" pitchFamily="2" charset="-122"/>
              </a:rPr>
              <a:t>  </a:t>
            </a:r>
            <a:r>
              <a:rPr lang="en-US" sz="1800">
                <a:solidFill>
                  <a:srgbClr val="00B0F0"/>
                </a:solidFill>
                <a:latin typeface="Courier New" panose="02070309020205020404" charset="0"/>
                <a:ea typeface="宋体" panose="02010600030101010101" pitchFamily="2" charset="-122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Courier New" panose="02070309020205020404" charset="0"/>
                <a:ea typeface="宋体" panose="02010600030101010101" pitchFamily="2" charset="-122"/>
              </a:rPr>
              <a:t>写入数据</a:t>
            </a:r>
            <a:r>
              <a:rPr lang="en-US" sz="1800">
                <a:latin typeface="Courier New" panose="02070309020205020404" charset="0"/>
                <a:ea typeface="宋体" panose="02010600030101010101" pitchFamily="2" charset="-122"/>
              </a:rPr>
              <a:t>    for (i=0;i&lt;16;i++)</a:t>
            </a:r>
            <a:r>
              <a:rPr lang="en-US" sz="18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      </a:t>
            </a:r>
            <a:r>
              <a:rPr lang="en-US" sz="1800">
                <a:latin typeface="Courier New" panose="02070309020205020404" charset="0"/>
                <a:ea typeface="宋体" panose="02010600030101010101" pitchFamily="2" charset="-122"/>
              </a:rPr>
              <a:t>for (j=0;j&lt;8;j++) fputc(LedDots[</a:t>
            </a:r>
            <a:r>
              <a:rPr lang="en-US" sz="1800">
                <a:solidFill>
                  <a:srgbClr val="FF0000"/>
                </a:solidFill>
                <a:latin typeface="Courier New" panose="02070309020205020404" charset="0"/>
                <a:ea typeface="宋体" panose="02010600030101010101" pitchFamily="2" charset="-122"/>
              </a:rPr>
              <a:t>j</a:t>
            </a:r>
            <a:r>
              <a:rPr lang="en-US" sz="1800">
                <a:latin typeface="Courier New" panose="02070309020205020404" charset="0"/>
                <a:ea typeface="宋体" panose="02010600030101010101" pitchFamily="2" charset="-122"/>
              </a:rPr>
              <a:t>],fp);</a:t>
            </a:r>
            <a:endParaRPr lang="en-US" sz="1800">
              <a:latin typeface="Courier New" panose="02070309020205020404" charset="0"/>
              <a:ea typeface="宋体" panose="02010600030101010101" pitchFamily="2" charset="-122"/>
            </a:endParaRPr>
          </a:p>
          <a:p>
            <a:pPr indent="228600"/>
            <a:r>
              <a:rPr lang="en-US" sz="1800">
                <a:latin typeface="Courier New" panose="02070309020205020404" charset="0"/>
                <a:ea typeface="宋体" panose="02010600030101010101" pitchFamily="2" charset="-122"/>
              </a:rPr>
              <a:t>  </a:t>
            </a:r>
            <a:r>
              <a:rPr lang="en-US" sz="1800">
                <a:solidFill>
                  <a:srgbClr val="00B0F0"/>
                </a:solidFill>
                <a:latin typeface="Courier New" panose="02070309020205020404" charset="0"/>
                <a:ea typeface="宋体" panose="02010600030101010101" pitchFamily="2" charset="-122"/>
              </a:rPr>
              <a:t>//</a:t>
            </a:r>
            <a:r>
              <a:rPr lang="zh-CN" altLang="en-US" sz="1800">
                <a:solidFill>
                  <a:srgbClr val="00B0F0"/>
                </a:solidFill>
                <a:latin typeface="Courier New" panose="02070309020205020404" charset="0"/>
                <a:ea typeface="宋体" panose="02010600030101010101" pitchFamily="2" charset="-122"/>
              </a:rPr>
              <a:t>关闭文件</a:t>
            </a:r>
            <a:r>
              <a:rPr lang="en-US" sz="1800">
                <a:latin typeface="Courier New" panose="02070309020205020404" charset="0"/>
                <a:ea typeface="宋体" panose="02010600030101010101" pitchFamily="2" charset="-122"/>
              </a:rPr>
              <a:t>    fclose(fp);    </a:t>
            </a:r>
            <a:r>
              <a:rPr lang="en-US" sz="1800">
                <a:latin typeface="Courier New" panose="02070309020205020404" charset="0"/>
                <a:ea typeface="宋体" panose="02010600030101010101" pitchFamily="2" charset="-122"/>
                <a:cs typeface="Courier New" panose="02070309020205020404" charset="0"/>
              </a:rPr>
              <a:t> </a:t>
            </a:r>
            <a:r>
              <a:rPr lang="en-US" sz="1800">
                <a:latin typeface="Courier New" panose="02070309020205020404" charset="0"/>
                <a:ea typeface="宋体" panose="02010600030101010101" pitchFamily="2" charset="-122"/>
              </a:rPr>
              <a:t>}</a:t>
            </a:r>
            <a:endParaRPr lang="en-US" altLang="en-US" sz="1800">
              <a:latin typeface="Courier New" panose="02070309020205020404" charset="0"/>
              <a:ea typeface="宋体" panose="02010600030101010101" pitchFamily="2" charset="-122"/>
            </a:endParaRPr>
          </a:p>
        </p:txBody>
      </p:sp>
      <p:pic>
        <p:nvPicPr>
          <p:cNvPr id="4" name="图片 3" descr=")3JL1YX3VSRL}{Q}6`_[~2T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07530" y="3429000"/>
            <a:ext cx="1614170" cy="1500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" name="图片 7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1254"/>
          <a:stretch>
            <a:fillRect/>
          </a:stretch>
        </p:blipFill>
        <p:spPr>
          <a:xfrm>
            <a:off x="539115" y="692150"/>
            <a:ext cx="8077835" cy="52012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3059430" y="5948680"/>
            <a:ext cx="355092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1800" b="0">
                <a:solidFill>
                  <a:srgbClr val="00B0F0"/>
                </a:solidFill>
                <a:latin typeface="Times New Roman" panose="02020603050405020304" charset="0"/>
                <a:ea typeface="黑体" panose="02010609060101010101" pitchFamily="2" charset="-122"/>
              </a:rPr>
              <a:t>LED</a:t>
            </a:r>
            <a:r>
              <a:rPr lang="zh-CN" sz="1800" b="0">
                <a:solidFill>
                  <a:srgbClr val="00B0F0"/>
                </a:solidFill>
                <a:ea typeface="黑体" panose="02010609060101010101" pitchFamily="2" charset="-122"/>
              </a:rPr>
              <a:t>点阵</a:t>
            </a:r>
            <a:r>
              <a:rPr lang="zh-CN" sz="1800" b="0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</a:rPr>
              <a:t>驱动</a:t>
            </a:r>
            <a:r>
              <a:rPr lang="zh-CN" sz="1800" b="0">
                <a:solidFill>
                  <a:srgbClr val="00B0F0"/>
                </a:solidFill>
                <a:ea typeface="黑体" panose="02010609060101010101" pitchFamily="2" charset="-122"/>
              </a:rPr>
              <a:t>电路参考设计图</a:t>
            </a:r>
            <a:endParaRPr lang="zh-CN" altLang="en-US" sz="1800" b="0">
              <a:solidFill>
                <a:srgbClr val="00B0F0"/>
              </a:solidFill>
              <a:ea typeface="黑体" panose="02010609060101010101" pitchFamily="2" charset="-122"/>
            </a:endParaRPr>
          </a:p>
        </p:txBody>
      </p:sp>
      <p:graphicFrame>
        <p:nvGraphicFramePr>
          <p:cNvPr id="3" name="对象 -2147482200"/>
          <p:cNvGraphicFramePr/>
          <p:nvPr>
            <p:custDataLst>
              <p:tags r:id="rId3"/>
            </p:custDataLst>
          </p:nvPr>
        </p:nvGraphicFramePr>
        <p:xfrm>
          <a:off x="4959985" y="3140710"/>
          <a:ext cx="2339975" cy="1470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4" imgW="1967230" imgH="944245" progId="Visio.Drawing.11">
                  <p:embed/>
                </p:oleObj>
              </mc:Choice>
              <mc:Fallback>
                <p:oleObj name="" r:id="rId4" imgW="1967230" imgH="94424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9985" y="3140710"/>
                        <a:ext cx="2339975" cy="14706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812405" y="579120"/>
            <a:ext cx="932815" cy="101473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GF{%R{({QSS1`DDMC8M$OZ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5650" y="2686685"/>
            <a:ext cx="4027170" cy="3451225"/>
          </a:xfrm>
          <a:prstGeom prst="rect">
            <a:avLst/>
          </a:prstGeom>
        </p:spPr>
      </p:pic>
      <p:pic>
        <p:nvPicPr>
          <p:cNvPr id="7" name="图片 6" descr="[@N2NI54WJ889U{(_L$KGLB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36235" y="692785"/>
            <a:ext cx="3234055" cy="2960370"/>
          </a:xfrm>
          <a:prstGeom prst="rect">
            <a:avLst/>
          </a:prstGeom>
        </p:spPr>
      </p:pic>
      <p:pic>
        <p:nvPicPr>
          <p:cNvPr id="9" name="图片 8" descr="99H__21QP1E_4XNPKPD4D1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47945" y="3789045"/>
            <a:ext cx="3794760" cy="24441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43530" y="692785"/>
            <a:ext cx="1036955" cy="8642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851910" y="692785"/>
            <a:ext cx="1036955" cy="8642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44165" y="1557020"/>
            <a:ext cx="1036955" cy="8642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852545" y="1557020"/>
            <a:ext cx="1036955" cy="864235"/>
          </a:xfrm>
          <a:prstGeom prst="rect">
            <a:avLst/>
          </a:prstGeom>
        </p:spPr>
      </p:pic>
      <p:sp>
        <p:nvSpPr>
          <p:cNvPr id="14" name="AutoShape 5"/>
          <p:cNvSpPr/>
          <p:nvPr>
            <p:custDataLst>
              <p:tags r:id="rId12"/>
            </p:custDataLst>
          </p:nvPr>
        </p:nvSpPr>
        <p:spPr>
          <a:xfrm>
            <a:off x="755650" y="692150"/>
            <a:ext cx="1868805" cy="1626870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rgbClr val="006B6B"/>
              </a:gs>
            </a:gsLst>
            <a:lin ang="5400000" scaled="1"/>
            <a:tileRect/>
          </a:gradFill>
          <a:ln w="25400" cap="flat" cmpd="sng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rgbClr val="000000">
                <a:alpha val="50000"/>
              </a:srgbClr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5"/>
          <p:cNvSpPr txBox="1"/>
          <p:nvPr>
            <p:custDataLst>
              <p:tags r:id="rId13"/>
            </p:custDataLst>
          </p:nvPr>
        </p:nvSpPr>
        <p:spPr>
          <a:xfrm>
            <a:off x="845820" y="814705"/>
            <a:ext cx="1783080" cy="13817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【发挥部分】</a:t>
            </a:r>
            <a:endParaRPr lang="zh-CN" altLang="zh-CN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16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×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16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点阵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24</a:t>
            </a:r>
            <a:r>
              <a:rPr lang="en-US" altLang="zh-CN" dirty="0">
                <a:solidFill>
                  <a:schemeClr val="bg1"/>
                </a:solidFill>
                <a:ea typeface="宋体" panose="02010600030101010101" pitchFamily="2" charset="-122"/>
                <a:sym typeface="宋体" panose="02010600030101010101" pitchFamily="2" charset="-122"/>
              </a:rPr>
              <a:t>×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24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点阵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15" grpId="0"/>
      <p:bldP spid="15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29" name="AutoShape 35"/>
          <p:cNvSpPr/>
          <p:nvPr/>
        </p:nvSpPr>
        <p:spPr>
          <a:xfrm>
            <a:off x="776288" y="665163"/>
            <a:ext cx="1941512" cy="520700"/>
          </a:xfrm>
          <a:prstGeom prst="roundRect">
            <a:avLst>
              <a:gd name="adj" fmla="val 50000"/>
            </a:avLst>
          </a:prstGeom>
          <a:solidFill>
            <a:srgbClr val="0099FF"/>
          </a:solidFill>
          <a:ln w="28575" cap="flat" cmpd="sng">
            <a:solidFill>
              <a:srgbClr val="DDDDDD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 anchorCtr="0"/>
          <a:p>
            <a:pPr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9330" name="Rectangle 34"/>
          <p:cNvSpPr/>
          <p:nvPr/>
        </p:nvSpPr>
        <p:spPr>
          <a:xfrm>
            <a:off x="936625" y="696913"/>
            <a:ext cx="16779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p>
            <a:pPr>
              <a:spcBef>
                <a:spcPct val="20000"/>
              </a:spcBef>
            </a:pPr>
            <a:r>
              <a:rPr lang="zh-CN" altLang="en-US" sz="2400" b="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  习题</a:t>
            </a:r>
            <a:endParaRPr lang="zh-CN" altLang="en-US" sz="2400" b="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Rectangle 2"/>
          <p:cNvSpPr txBox="1"/>
          <p:nvPr/>
        </p:nvSpPr>
        <p:spPr>
          <a:xfrm>
            <a:off x="2132013" y="2041525"/>
            <a:ext cx="5178425" cy="1092200"/>
          </a:xfrm>
          <a:prstGeom prst="rect">
            <a:avLst/>
          </a:prstGeom>
          <a:noFill/>
          <a:ln w="9525">
            <a:noFill/>
          </a:ln>
          <a:effectLst>
            <a:outerShdw dist="38100" dir="8100000" algn="ctr" rotWithShape="0">
              <a:srgbClr val="000000">
                <a:alpha val="37000"/>
              </a:srgbClr>
            </a:outerShdw>
          </a:effectLst>
        </p:spPr>
        <p:txBody>
          <a:bodyPr anchor="t" anchorCtr="0"/>
          <a:p>
            <a:pPr algn="ctr">
              <a:lnSpc>
                <a:spcPct val="120000"/>
              </a:lnSpc>
            </a:pPr>
            <a:r>
              <a:rPr lang="en-US" altLang="zh-CN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7.1 </a:t>
            </a:r>
            <a:r>
              <a:rPr lang="zh-CN" altLang="en-US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只读存储器</a:t>
            </a:r>
            <a:r>
              <a:rPr lang="en-US" altLang="zh-CN" sz="4800" b="0" dirty="0">
                <a:latin typeface="Comic Sans MS" panose="030F0702030302020204" pitchFamily="2" charset="0"/>
                <a:ea typeface="黑体" panose="02010609060101010101" pitchFamily="2" charset="-122"/>
              </a:rPr>
              <a:t>(ROM)</a:t>
            </a:r>
            <a:endParaRPr lang="zh-CN" altLang="en-US" sz="4800" b="0" dirty="0">
              <a:latin typeface="Comic Sans MS" panose="030F0702030302020204" pitchFamily="2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文本框 10244"/>
          <p:cNvSpPr txBox="1"/>
          <p:nvPr/>
        </p:nvSpPr>
        <p:spPr>
          <a:xfrm>
            <a:off x="768350" y="1306513"/>
            <a:ext cx="2824163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仿宋_GB2312" pitchFamily="1" charset="-122"/>
              </a:rPr>
              <a:t>◆ 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ROM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的一般结构</a:t>
            </a:r>
            <a:endParaRPr lang="zh-CN" altLang="en-US" sz="2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0242" name="文本框 8197"/>
          <p:cNvSpPr txBox="1"/>
          <p:nvPr/>
        </p:nvSpPr>
        <p:spPr>
          <a:xfrm>
            <a:off x="725488" y="1871663"/>
            <a:ext cx="2722562" cy="1338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  ROM</a:t>
            </a:r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由地址译码器、存储矩阵和输出缓冲器三部分组成。</a:t>
            </a:r>
            <a:endParaRPr lang="zh-CN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graphicFrame>
        <p:nvGraphicFramePr>
          <p:cNvPr id="10243" name="对象 -2147482142"/>
          <p:cNvGraphicFramePr/>
          <p:nvPr/>
        </p:nvGraphicFramePr>
        <p:xfrm>
          <a:off x="3803650" y="620713"/>
          <a:ext cx="4759325" cy="389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3924300" imgH="3873500" progId="Visio.Drawing.11">
                  <p:embed/>
                </p:oleObj>
              </mc:Choice>
              <mc:Fallback>
                <p:oleObj name="" r:id="rId1" imgW="3924300" imgH="3873500" progId="Visio.Drawing.11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03650" y="620713"/>
                        <a:ext cx="4759325" cy="3894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文本框 1"/>
          <p:cNvSpPr txBox="1"/>
          <p:nvPr/>
        </p:nvSpPr>
        <p:spPr>
          <a:xfrm>
            <a:off x="692150" y="5622925"/>
            <a:ext cx="7194550" cy="506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  (3) </a:t>
            </a: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输出（三态）缓冲器用于控制是否将存储数据输出到总线上。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5" name="文本框 3"/>
          <p:cNvSpPr txBox="1"/>
          <p:nvPr/>
        </p:nvSpPr>
        <p:spPr>
          <a:xfrm>
            <a:off x="692150" y="3362325"/>
            <a:ext cx="3911600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(1) 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地址译码器用于对输入的n位地址进行译码，产生2</a:t>
            </a:r>
            <a:r>
              <a:rPr lang="zh-CN" altLang="zh-CN" baseline="30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n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个字线信号，与存储单元相对应。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0246" name="文本框 4"/>
          <p:cNvSpPr txBox="1"/>
          <p:nvPr/>
        </p:nvSpPr>
        <p:spPr>
          <a:xfrm>
            <a:off x="692150" y="4700905"/>
            <a:ext cx="581660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(2) 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由二极管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三极管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/MOSFET</a:t>
            </a:r>
            <a:r>
              <a:rPr lang="zh-CN" altLang="en-US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构成的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存储阵列，其中2</a:t>
            </a:r>
            <a:r>
              <a:rPr lang="zh-CN" altLang="zh-CN" baseline="30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n</a:t>
            </a:r>
            <a:r>
              <a:rPr lang="zh-CN" altLang="zh-CN" baseline="30000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×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表示有2</a:t>
            </a:r>
            <a:r>
              <a:rPr lang="zh-CN" altLang="zh-CN" baseline="30000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n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个存储单元，每个单元存储b位数据。</a:t>
            </a:r>
            <a:endParaRPr lang="zh-CN" altLang="en-US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3319" name="矩形 11270"/>
          <p:cNvSpPr/>
          <p:nvPr/>
        </p:nvSpPr>
        <p:spPr>
          <a:xfrm>
            <a:off x="4198938" y="920750"/>
            <a:ext cx="1666875" cy="1636713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" name="矩形 11270"/>
          <p:cNvSpPr/>
          <p:nvPr/>
        </p:nvSpPr>
        <p:spPr>
          <a:xfrm>
            <a:off x="6564313" y="1019175"/>
            <a:ext cx="1763712" cy="1538288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3" name="矩形 11270"/>
          <p:cNvSpPr/>
          <p:nvPr/>
        </p:nvSpPr>
        <p:spPr>
          <a:xfrm>
            <a:off x="6564313" y="3209925"/>
            <a:ext cx="1763712" cy="506413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5950" y="742950"/>
            <a:ext cx="299720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ROM:Read Only Memory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99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bldLvl="0" animBg="1"/>
      <p:bldP spid="13319" grpId="1" animBg="1"/>
      <p:bldP spid="2" grpId="0" bldLvl="0" animBg="1"/>
      <p:bldP spid="2" grpId="1" animBg="1"/>
      <p:bldP spid="3" grpId="0" bldLvl="0" animBg="1"/>
      <p:bldP spid="3" grpId="1" animBg="1"/>
      <p:bldP spid="10241" grpId="0"/>
      <p:bldP spid="10241" grpId="1"/>
      <p:bldP spid="10242" grpId="0"/>
      <p:bldP spid="10242" grpId="1"/>
      <p:bldP spid="10245" grpId="0"/>
      <p:bldP spid="10245" grpId="1"/>
      <p:bldP spid="10246" grpId="0"/>
      <p:bldP spid="10246" grpId="1"/>
      <p:bldP spid="10244" grpId="0"/>
      <p:bldP spid="10244" grpId="1"/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矩形 11266"/>
          <p:cNvSpPr/>
          <p:nvPr/>
        </p:nvSpPr>
        <p:spPr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267" name="对象 1"/>
          <p:cNvGraphicFramePr/>
          <p:nvPr/>
        </p:nvGraphicFramePr>
        <p:xfrm>
          <a:off x="5022850" y="4560888"/>
          <a:ext cx="3733800" cy="168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5514975" imgH="3705225" progId="Paint.Picture">
                  <p:embed/>
                </p:oleObj>
              </mc:Choice>
              <mc:Fallback>
                <p:oleObj name="" r:id="rId1" imgW="5514975" imgH="3705225" progId="Paint.Picture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22850" y="4560888"/>
                        <a:ext cx="3733800" cy="1682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8" name="图片 12293"/>
          <p:cNvPicPr>
            <a:picLocks noChangeAspect="1"/>
          </p:cNvPicPr>
          <p:nvPr/>
        </p:nvPicPr>
        <p:blipFill>
          <a:blip r:embed="rId3"/>
          <a:srcRect b="25612"/>
          <a:stretch>
            <a:fillRect/>
          </a:stretch>
        </p:blipFill>
        <p:spPr>
          <a:xfrm>
            <a:off x="5692775" y="1395413"/>
            <a:ext cx="1812925" cy="1503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左箭头 3"/>
          <p:cNvSpPr/>
          <p:nvPr/>
        </p:nvSpPr>
        <p:spPr>
          <a:xfrm>
            <a:off x="5022850" y="2039938"/>
            <a:ext cx="287338" cy="215900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1270" name="文本框 8197"/>
          <p:cNvSpPr txBox="1"/>
          <p:nvPr/>
        </p:nvSpPr>
        <p:spPr>
          <a:xfrm>
            <a:off x="6143625" y="4192588"/>
            <a:ext cx="14938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ROM数据表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1271" name="文本框 8197"/>
          <p:cNvSpPr txBox="1"/>
          <p:nvPr/>
        </p:nvSpPr>
        <p:spPr>
          <a:xfrm>
            <a:off x="5022850" y="473075"/>
            <a:ext cx="4052888" cy="922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字线与位线的交叉点称为存储结点 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(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Storage cell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)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</a:rPr>
              <a:t>。</a:t>
            </a:r>
            <a:endParaRPr lang="zh-CN" altLang="zh-CN" dirty="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1272" name="文本框 5"/>
          <p:cNvSpPr txBox="1"/>
          <p:nvPr/>
        </p:nvSpPr>
        <p:spPr>
          <a:xfrm>
            <a:off x="528638" y="3933825"/>
            <a:ext cx="22415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 8×4位二极管ROM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1273" name="文本框 10241"/>
          <p:cNvSpPr txBox="1"/>
          <p:nvPr/>
        </p:nvSpPr>
        <p:spPr>
          <a:xfrm>
            <a:off x="723900" y="4610100"/>
            <a:ext cx="1655763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1.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掩膜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ROM</a:t>
            </a:r>
            <a:endParaRPr lang="en-US" altLang="zh-CN" sz="2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1274" name="文本框 6"/>
          <p:cNvSpPr txBox="1"/>
          <p:nvPr/>
        </p:nvSpPr>
        <p:spPr>
          <a:xfrm>
            <a:off x="647700" y="5078413"/>
            <a:ext cx="4222750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  掩膜式ROM在制造时以存储结点上有无晶体管代表不同的存储数据。</a:t>
            </a:r>
            <a:endParaRPr lang="zh-CN" altLang="zh-CN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319" name="矩形 11270"/>
          <p:cNvSpPr/>
          <p:nvPr/>
        </p:nvSpPr>
        <p:spPr>
          <a:xfrm>
            <a:off x="528638" y="2682875"/>
            <a:ext cx="430212" cy="935038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2" name="矩形 11270"/>
          <p:cNvSpPr/>
          <p:nvPr/>
        </p:nvSpPr>
        <p:spPr>
          <a:xfrm>
            <a:off x="5745163" y="1395413"/>
            <a:ext cx="1709737" cy="1433512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3" name="矩形 11270"/>
          <p:cNvSpPr/>
          <p:nvPr/>
        </p:nvSpPr>
        <p:spPr>
          <a:xfrm>
            <a:off x="3465513" y="3411538"/>
            <a:ext cx="1624012" cy="1077912"/>
          </a:xfrm>
          <a:prstGeom prst="rect">
            <a:avLst/>
          </a:prstGeom>
          <a:solidFill>
            <a:srgbClr val="FF00FF">
              <a:alpha val="25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仿宋_GB2312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97538" y="3824288"/>
            <a:ext cx="21859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=(Y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'Y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'Y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'Y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7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')'</a:t>
            </a:r>
            <a:endParaRPr lang="en-US" altLang="zh-CN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97538" y="3482975"/>
            <a:ext cx="21859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=(Y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'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'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3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'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6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')'</a:t>
            </a:r>
            <a:endParaRPr lang="en-US" altLang="zh-CN" baseline="-2500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92775" y="3154363"/>
            <a:ext cx="21859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1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=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'Y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'Y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'Y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5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'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)'</a:t>
            </a:r>
            <a:endParaRPr lang="en-US" altLang="zh-CN" baseline="-2500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97538" y="2828925"/>
            <a:ext cx="2185987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</a:rPr>
              <a:t>0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=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'Y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'Y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3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'Y</a:t>
            </a:r>
            <a:r>
              <a:rPr lang="en-US" altLang="zh-CN" baseline="-2500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4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</a:rPr>
              <a:t>'</a:t>
            </a:r>
            <a:r>
              <a:rPr lang="en-US" altLang="zh-CN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)'</a:t>
            </a:r>
            <a:endParaRPr lang="en-US" altLang="zh-CN" baseline="-25000"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85125" y="2901950"/>
            <a:ext cx="1038225" cy="9223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二极管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: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有：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0/1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无：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1/0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cxnSp>
        <p:nvCxnSpPr>
          <p:cNvPr id="12" name="曲线连接符 11"/>
          <p:cNvCxnSpPr>
            <a:stCxn id="9" idx="1"/>
          </p:cNvCxnSpPr>
          <p:nvPr/>
        </p:nvCxnSpPr>
        <p:spPr>
          <a:xfrm rot="10800000">
            <a:off x="4067175" y="1846263"/>
            <a:ext cx="3917950" cy="1517650"/>
          </a:xfrm>
          <a:prstGeom prst="curvedConnector3">
            <a:avLst>
              <a:gd name="adj1" fmla="val 49992"/>
            </a:avLst>
          </a:prstGeom>
          <a:ln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曲线连接符 12"/>
          <p:cNvCxnSpPr>
            <a:stCxn id="9" idx="1"/>
          </p:cNvCxnSpPr>
          <p:nvPr/>
        </p:nvCxnSpPr>
        <p:spPr>
          <a:xfrm rot="5400000">
            <a:off x="7934325" y="3846513"/>
            <a:ext cx="900113" cy="855663"/>
          </a:xfrm>
          <a:prstGeom prst="curvedConnector3">
            <a:avLst>
              <a:gd name="adj1" fmla="val 50071"/>
            </a:avLst>
          </a:prstGeom>
          <a:ln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956550" y="3851275"/>
            <a:ext cx="64293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反相</a:t>
            </a:r>
            <a:endParaRPr lang="zh-CN" altLang="en-US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237" name="对象 -2147482141"/>
          <p:cNvGraphicFramePr/>
          <p:nvPr/>
        </p:nvGraphicFramePr>
        <p:xfrm>
          <a:off x="588963" y="654050"/>
          <a:ext cx="4533900" cy="383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4" imgW="5067300" imgH="3886200" progId="Visio.Drawing.11">
                  <p:embed/>
                </p:oleObj>
              </mc:Choice>
              <mc:Fallback>
                <p:oleObj name="" r:id="rId4" imgW="5067300" imgH="3886200" progId="Visio.Drawing.11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8963" y="654050"/>
                        <a:ext cx="4533900" cy="3835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3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4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0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1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5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5" dur="80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6" dur="80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80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2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3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99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99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99"/>
                            </p:stCondLst>
                            <p:childTnLst>
                              <p:par>
                                <p:cTn id="9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4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5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1" dur="80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2" dur="80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80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8" dur="80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9" dur="80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80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bldLvl="0" animBg="1"/>
      <p:bldP spid="13319" grpId="1" animBg="1"/>
      <p:bldP spid="2" grpId="0" bldLvl="0" animBg="1"/>
      <p:bldP spid="2" grpId="1" animBg="1"/>
      <p:bldP spid="11272" grpId="0"/>
      <p:bldP spid="11272" grpId="1"/>
      <p:bldP spid="4" grpId="0" bldLvl="0" animBg="1"/>
      <p:bldP spid="4" grpId="1" animBg="1"/>
      <p:bldP spid="11271" grpId="0"/>
      <p:bldP spid="11271" grpId="1"/>
      <p:bldP spid="11273" grpId="0"/>
      <p:bldP spid="11273" grpId="1"/>
      <p:bldP spid="11274" grpId="0"/>
      <p:bldP spid="11274" grpId="1"/>
      <p:bldP spid="11270" grpId="0"/>
      <p:bldP spid="11270" grpId="1"/>
      <p:bldP spid="3" grpId="0" bldLvl="0" animBg="1"/>
      <p:bldP spid="3" grpId="1" animBg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2" name="图片 -2147482140"/>
          <p:cNvPicPr>
            <a:picLocks noChangeAspect="1"/>
          </p:cNvPicPr>
          <p:nvPr/>
        </p:nvPicPr>
        <p:blipFill>
          <a:blip r:embed="rId1"/>
          <a:srcRect t="8247" r="3693" b="4164"/>
          <a:stretch>
            <a:fillRect/>
          </a:stretch>
        </p:blipFill>
        <p:spPr>
          <a:xfrm>
            <a:off x="595313" y="950913"/>
            <a:ext cx="6278562" cy="3392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89" name="文本框 12290"/>
          <p:cNvSpPr txBox="1"/>
          <p:nvPr/>
        </p:nvSpPr>
        <p:spPr>
          <a:xfrm>
            <a:off x="698500" y="4513263"/>
            <a:ext cx="3600450" cy="3984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2.</a:t>
            </a:r>
            <a:r>
              <a:rPr lang="zh-CN" altLang="en-US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可编程只读存储器</a:t>
            </a:r>
            <a:r>
              <a:rPr lang="en-US" altLang="zh-CN" sz="2000" dirty="0">
                <a:solidFill>
                  <a:srgbClr val="C0000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-PROM</a:t>
            </a:r>
            <a:endParaRPr lang="en-US" altLang="zh-CN" sz="2000" dirty="0">
              <a:solidFill>
                <a:srgbClr val="C0000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12290" name="矩形 12292"/>
          <p:cNvSpPr/>
          <p:nvPr/>
        </p:nvSpPr>
        <p:spPr>
          <a:xfrm>
            <a:off x="3910013" y="2600325"/>
            <a:ext cx="590550" cy="503238"/>
          </a:xfrm>
          <a:prstGeom prst="rect">
            <a:avLst/>
          </a:prstGeom>
          <a:solidFill>
            <a:srgbClr val="FF00FF">
              <a:alpha val="14999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2291" name="对象 1"/>
          <p:cNvGraphicFramePr/>
          <p:nvPr/>
        </p:nvGraphicFramePr>
        <p:xfrm>
          <a:off x="6515735" y="548640"/>
          <a:ext cx="1751013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2" imgW="2305050" imgH="2066925" progId="Paint.Picture">
                  <p:embed/>
                </p:oleObj>
              </mc:Choice>
              <mc:Fallback>
                <p:oleObj name="" r:id="rId2" imgW="2305050" imgH="2066925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15735" y="548640"/>
                        <a:ext cx="1751013" cy="1787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文本框 5"/>
          <p:cNvSpPr txBox="1"/>
          <p:nvPr/>
        </p:nvSpPr>
        <p:spPr>
          <a:xfrm>
            <a:off x="595313" y="660400"/>
            <a:ext cx="26844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8×4位MOS管阵列ROM</a:t>
            </a:r>
            <a:endParaRPr lang="zh-CN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4" name="文本框 6"/>
          <p:cNvSpPr txBox="1"/>
          <p:nvPr/>
        </p:nvSpPr>
        <p:spPr>
          <a:xfrm>
            <a:off x="698500" y="4911725"/>
            <a:ext cx="7897813" cy="1338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   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PROM（Programmable ROM）称为可编程ROM，内部结构与掩膜式ROM类似，只是在制造时每个存储结点上晶体管的发射极是通过熔丝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(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fuse</a:t>
            </a:r>
            <a:r>
              <a:rPr lang="en-US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)</a:t>
            </a:r>
            <a:r>
              <a:rPr lang="zh-CN" altLang="zh-CN" dirty="0"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接通的，相当于每个结点预存的数据全部为1。</a:t>
            </a:r>
            <a:endParaRPr lang="zh-CN" altLang="zh-CN" dirty="0"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03888" y="2276475"/>
            <a:ext cx="1265237" cy="9223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MOSFET: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有：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无：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2" name="曲线连接符 1"/>
          <p:cNvCxnSpPr>
            <a:stCxn id="9" idx="1"/>
          </p:cNvCxnSpPr>
          <p:nvPr/>
        </p:nvCxnSpPr>
        <p:spPr>
          <a:xfrm rot="10800000" flipV="1">
            <a:off x="4571365" y="2737485"/>
            <a:ext cx="1132205" cy="114935"/>
          </a:xfrm>
          <a:prstGeom prst="curvedConnector3">
            <a:avLst>
              <a:gd name="adj1" fmla="val 49972"/>
            </a:avLst>
          </a:prstGeom>
          <a:ln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矩形 12292"/>
          <p:cNvSpPr/>
          <p:nvPr/>
        </p:nvSpPr>
        <p:spPr>
          <a:xfrm>
            <a:off x="1928813" y="1508125"/>
            <a:ext cx="946150" cy="377825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122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122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/>
      <p:bldP spid="12293" grpId="1"/>
      <p:bldP spid="12289" grpId="0"/>
      <p:bldP spid="12289" grpId="1"/>
      <p:bldP spid="12294" grpId="0"/>
      <p:bldP spid="12294" grpId="1"/>
      <p:bldP spid="12290" grpId="0" bldLvl="0" animBg="1"/>
      <p:bldP spid="12290" grpId="1" animBg="1"/>
      <p:bldP spid="9" grpId="0"/>
      <p:bldP spid="9" grpId="1"/>
      <p:bldP spid="3" grpId="0" bldLvl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1265" name="对象 2"/>
          <p:cNvGraphicFramePr/>
          <p:nvPr/>
        </p:nvGraphicFramePr>
        <p:xfrm>
          <a:off x="409575" y="565150"/>
          <a:ext cx="8064500" cy="570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8058150" imgH="5695950" progId="Paint.Picture">
                  <p:embed/>
                </p:oleObj>
              </mc:Choice>
              <mc:Fallback>
                <p:oleObj name="" r:id="rId1" imgW="8058150" imgH="5695950" progId="Paint.Picture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9575" y="565150"/>
                        <a:ext cx="8064500" cy="5700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4" name="矩形 13314"/>
          <p:cNvSpPr/>
          <p:nvPr/>
        </p:nvSpPr>
        <p:spPr>
          <a:xfrm>
            <a:off x="1533525" y="3136900"/>
            <a:ext cx="677863" cy="557213"/>
          </a:xfrm>
          <a:prstGeom prst="rect">
            <a:avLst/>
          </a:prstGeom>
          <a:solidFill>
            <a:srgbClr val="FF00FF">
              <a:alpha val="14999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3314"/>
          <p:cNvSpPr/>
          <p:nvPr/>
        </p:nvSpPr>
        <p:spPr>
          <a:xfrm>
            <a:off x="4494213" y="4032250"/>
            <a:ext cx="3540125" cy="1736725"/>
          </a:xfrm>
          <a:prstGeom prst="rect">
            <a:avLst/>
          </a:prstGeom>
          <a:solidFill>
            <a:srgbClr val="FF00FF">
              <a:alpha val="14998"/>
            </a:srgbClr>
          </a:solidFill>
          <a:ln w="9525">
            <a:noFill/>
          </a:ln>
        </p:spPr>
        <p:txBody>
          <a:bodyPr anchor="t" anchorCtr="0"/>
          <a:p>
            <a:pPr eaLnBrk="0" hangingPunc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150" y="4905375"/>
            <a:ext cx="2897188" cy="9223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PROM 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：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OTP</a:t>
            </a:r>
            <a:r>
              <a:rPr lang="zh-CN" altLang="en-US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器件 </a:t>
            </a: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-</a:t>
            </a:r>
            <a:endParaRPr lang="zh-CN" altLang="en-US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One-Time Programmable</a:t>
            </a:r>
            <a:endParaRPr lang="en-US" altLang="zh-CN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9813" y="752475"/>
            <a:ext cx="782637" cy="9223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Fuse: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有：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无：</a:t>
            </a: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2" charset="0"/>
                <a:ea typeface="宋体" panose="02010600030101010101" pitchFamily="2" charset="-122"/>
                <a:sym typeface="宋体" panose="02010600030101010101" pitchFamily="2" charset="-122"/>
              </a:rPr>
              <a:t>0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2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ldLvl="0" animBg="1"/>
      <p:bldP spid="13314" grpId="1" animBg="1"/>
      <p:bldP spid="2" grpId="0" bldLvl="0" animBg="1"/>
      <p:bldP spid="2" grpId="1" animBg="1"/>
      <p:bldP spid="5" grpId="0"/>
      <p:bldP spid="5" grpId="1"/>
      <p:bldP spid="9" grpId="0"/>
      <p:bldP spid="9" grpId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  <p:tag name="KSO_WM_UNIT_PLACING_PICTURE_USER_VIEWPORT" val="{&quot;height&quot;:10800,&quot;width&quot;:10800}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PLACING_PICTURE_USER_VIEWPORT" val="{&quot;height&quot;:4920,&quot;width&quot;:5355}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PLACING_PICTURE_USER_VIEWPORT" val="{&quot;height&quot;:3731,&quot;width&quot;:6866}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  <p:tag name="KSO_WM_UNIT_PLACING_PICTURE_USER_VIEWPORT" val="{&quot;height&quot;:8191,&quot;width&quot;:12721}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COMMONDATA" val="eyJoZGlkIjoiYWJjOWFlYWJmOTE2ZmJkZWYwYmM5MGYxMzNlYjI1OTMifQ=="/>
  <p:tag name="KSO_WPP_MARK_KEY" val="ab578d3b-3a51-4572-8676-8461ce4f4290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6580</Words>
  <Application>WPS 演示</Application>
  <PresentationFormat>在屏幕上显示</PresentationFormat>
  <Paragraphs>410</Paragraphs>
  <Slides>44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32</vt:i4>
      </vt:variant>
      <vt:variant>
        <vt:lpstr>幻灯片标题</vt:lpstr>
      </vt:variant>
      <vt:variant>
        <vt:i4>44</vt:i4>
      </vt:variant>
    </vt:vector>
  </HeadingPairs>
  <TitlesOfParts>
    <vt:vector size="95" baseType="lpstr">
      <vt:lpstr>Arial</vt:lpstr>
      <vt:lpstr>宋体</vt:lpstr>
      <vt:lpstr>Wingdings</vt:lpstr>
      <vt:lpstr>Comic Sans MS</vt:lpstr>
      <vt:lpstr>楷体_GB2312</vt:lpstr>
      <vt:lpstr>新宋体</vt:lpstr>
      <vt:lpstr>黑体</vt:lpstr>
      <vt:lpstr>华文行楷</vt:lpstr>
      <vt:lpstr>楷体</vt:lpstr>
      <vt:lpstr>隶书</vt:lpstr>
      <vt:lpstr>仿宋_GB2312</vt:lpstr>
      <vt:lpstr>仿宋</vt:lpstr>
      <vt:lpstr>微软雅黑</vt:lpstr>
      <vt:lpstr>Arial Unicode MS</vt:lpstr>
      <vt:lpstr>Calibri</vt:lpstr>
      <vt:lpstr>Courier New</vt:lpstr>
      <vt:lpstr>Times New Roman</vt:lpstr>
      <vt:lpstr>默认设计模板</vt:lpstr>
      <vt:lpstr>1_默认设计模板</vt:lpstr>
      <vt:lpstr>Paint.Picture</vt:lpstr>
      <vt:lpstr>Paint.Picture</vt:lpstr>
      <vt:lpstr>Paint.Picture</vt:lpstr>
      <vt:lpstr>Paint.Picture</vt:lpstr>
      <vt:lpstr>Paint.Picture</vt:lpstr>
      <vt:lpstr>Visio.Drawing.11</vt:lpstr>
      <vt:lpstr>Visio.Drawing.11</vt:lpstr>
      <vt:lpstr>Visio.Drawing.11</vt:lpstr>
      <vt:lpstr>Visio.Drawing.11</vt:lpstr>
      <vt:lpstr>Paint.Picture</vt:lpstr>
      <vt:lpstr>Equation.KSEE3</vt:lpstr>
      <vt:lpstr>Paint.Picture</vt:lpstr>
      <vt:lpstr>Visio.Drawing.11</vt:lpstr>
      <vt:lpstr>Paint.Picture</vt:lpstr>
      <vt:lpstr>Visio.Drawing.11</vt:lpstr>
      <vt:lpstr>Paint.Picture</vt:lpstr>
      <vt:lpstr>Paint.Picture</vt:lpstr>
      <vt:lpstr>Visio.Drawing.11</vt:lpstr>
      <vt:lpstr>Visio.Drawing.11</vt:lpstr>
      <vt:lpstr>Paint.Picture</vt:lpstr>
      <vt:lpstr>PBrush</vt:lpstr>
      <vt:lpstr>Paint.Picture</vt:lpstr>
      <vt:lpstr>Visio.Drawing.11</vt:lpstr>
      <vt:lpstr>Visio.Drawing.11</vt:lpstr>
      <vt:lpstr>Visio.Drawing.11</vt:lpstr>
      <vt:lpstr>Visio.Drawing.11</vt:lpstr>
      <vt:lpstr>Visio.Drawing.11</vt:lpstr>
      <vt:lpstr>Paint.Picture</vt:lpstr>
      <vt:lpstr>Visio.Drawing.11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MC SYSTEM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MC SYSTEM</dc:creator>
  <cp:lastModifiedBy>如歌</cp:lastModifiedBy>
  <cp:revision>2163</cp:revision>
  <dcterms:created xsi:type="dcterms:W3CDTF">2007-03-26T08:38:00Z</dcterms:created>
  <dcterms:modified xsi:type="dcterms:W3CDTF">2023-01-05T15:05:53Z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59E5DD97836B4559A012E6E4B1D8BD3F</vt:lpwstr>
  </property>
</Properties>
</file>